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</p:sldMasterIdLst>
  <p:notesMasterIdLst>
    <p:notesMasterId r:id="rId30"/>
  </p:notesMasterIdLst>
  <p:handoutMasterIdLst>
    <p:handoutMasterId r:id="rId31"/>
  </p:handoutMasterIdLst>
  <p:sldIdLst>
    <p:sldId id="277" r:id="rId2"/>
    <p:sldId id="377" r:id="rId3"/>
    <p:sldId id="350" r:id="rId4"/>
    <p:sldId id="351" r:id="rId5"/>
    <p:sldId id="348" r:id="rId6"/>
    <p:sldId id="345" r:id="rId7"/>
    <p:sldId id="352" r:id="rId8"/>
    <p:sldId id="356" r:id="rId9"/>
    <p:sldId id="354" r:id="rId10"/>
    <p:sldId id="355" r:id="rId11"/>
    <p:sldId id="357" r:id="rId12"/>
    <p:sldId id="361" r:id="rId13"/>
    <p:sldId id="358" r:id="rId14"/>
    <p:sldId id="362" r:id="rId15"/>
    <p:sldId id="359" r:id="rId16"/>
    <p:sldId id="363" r:id="rId17"/>
    <p:sldId id="360" r:id="rId18"/>
    <p:sldId id="364" r:id="rId19"/>
    <p:sldId id="365" r:id="rId20"/>
    <p:sldId id="366" r:id="rId21"/>
    <p:sldId id="370" r:id="rId22"/>
    <p:sldId id="371" r:id="rId23"/>
    <p:sldId id="372" r:id="rId24"/>
    <p:sldId id="373" r:id="rId25"/>
    <p:sldId id="374" r:id="rId26"/>
    <p:sldId id="375" r:id="rId27"/>
    <p:sldId id="378" r:id="rId28"/>
    <p:sldId id="367" r:id="rId29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00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eskmine laad 2 – rõh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34623" autoAdjust="0"/>
    <p:restoredTop sz="86429" autoAdjust="0"/>
  </p:normalViewPr>
  <p:slideViewPr>
    <p:cSldViewPr>
      <p:cViewPr varScale="1">
        <p:scale>
          <a:sx n="100" d="100"/>
          <a:sy n="100" d="100"/>
        </p:scale>
        <p:origin x="60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7" d="100"/>
          <a:sy n="37" d="100"/>
        </p:scale>
        <p:origin x="-1470" y="-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6.xml"/><Relationship Id="rId3" Type="http://schemas.openxmlformats.org/officeDocument/2006/relationships/slide" Target="slides/slide10.xml"/><Relationship Id="rId7" Type="http://schemas.openxmlformats.org/officeDocument/2006/relationships/slide" Target="slides/slide21.xml"/><Relationship Id="rId2" Type="http://schemas.openxmlformats.org/officeDocument/2006/relationships/slide" Target="slides/slide7.xml"/><Relationship Id="rId1" Type="http://schemas.openxmlformats.org/officeDocument/2006/relationships/slide" Target="slides/slide1.xml"/><Relationship Id="rId6" Type="http://schemas.openxmlformats.org/officeDocument/2006/relationships/slide" Target="slides/slide18.xml"/><Relationship Id="rId5" Type="http://schemas.openxmlformats.org/officeDocument/2006/relationships/slide" Target="slides/slide16.xml"/><Relationship Id="rId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42053" cy="51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t" anchorCtr="0" compatLnSpc="1">
            <a:prstTxWarp prst="textNoShape">
              <a:avLst/>
            </a:prstTxWarp>
          </a:bodyPr>
          <a:lstStyle>
            <a:lvl1pPr defTabSz="96367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3089" y="1"/>
            <a:ext cx="3140310" cy="51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t" anchorCtr="0" compatLnSpc="1">
            <a:prstTxWarp prst="textNoShape">
              <a:avLst/>
            </a:prstTxWarp>
          </a:bodyPr>
          <a:lstStyle>
            <a:lvl1pPr algn="r" defTabSz="96367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085347"/>
            <a:ext cx="3142053" cy="51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b" anchorCtr="0" compatLnSpc="1">
            <a:prstTxWarp prst="textNoShape">
              <a:avLst/>
            </a:prstTxWarp>
          </a:bodyPr>
          <a:lstStyle>
            <a:lvl1pPr defTabSz="96367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3089" y="9085347"/>
            <a:ext cx="3140310" cy="51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b" anchorCtr="0" compatLnSpc="1">
            <a:prstTxWarp prst="textNoShape">
              <a:avLst/>
            </a:prstTxWarp>
          </a:bodyPr>
          <a:lstStyle>
            <a:lvl1pPr algn="r" defTabSz="96367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26F56A7-5670-4660-B9AF-1D9FD612A684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185338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79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t" anchorCtr="0" compatLnSpc="1">
            <a:prstTxWarp prst="textNoShape">
              <a:avLst/>
            </a:prstTxWarp>
          </a:bodyPr>
          <a:lstStyle>
            <a:lvl1pPr defTabSz="96367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79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t" anchorCtr="0" compatLnSpc="1">
            <a:prstTxWarp prst="textNoShape">
              <a:avLst/>
            </a:prstTxWarp>
          </a:bodyPr>
          <a:lstStyle>
            <a:lvl1pPr algn="r" defTabSz="96367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0220"/>
            <a:ext cx="5364480" cy="431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2194"/>
            <a:ext cx="3169920" cy="479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b" anchorCtr="0" compatLnSpc="1">
            <a:prstTxWarp prst="textNoShape">
              <a:avLst/>
            </a:prstTxWarp>
          </a:bodyPr>
          <a:lstStyle>
            <a:lvl1pPr defTabSz="96367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2194"/>
            <a:ext cx="3169920" cy="479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7" tIns="48174" rIns="96347" bIns="48174" numCol="1" anchor="b" anchorCtr="0" compatLnSpc="1">
            <a:prstTxWarp prst="textNoShape">
              <a:avLst/>
            </a:prstTxWarp>
          </a:bodyPr>
          <a:lstStyle>
            <a:lvl1pPr algn="r" defTabSz="96367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89ACB7F-2797-417A-BCD3-F4D91AB85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0764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7636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1265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844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8954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887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3405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821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8242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546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488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339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2143799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6652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5142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761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7901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039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478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130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7617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54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03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705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91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68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944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894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9ACB7F-2797-417A-BCD3-F4D91AB8500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519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6213" y="260350"/>
            <a:ext cx="1951037" cy="6148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1513" y="260350"/>
            <a:ext cx="5702300" cy="6148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6838" y="260350"/>
            <a:ext cx="6672262" cy="8461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71513" y="1312863"/>
            <a:ext cx="3825875" cy="5095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12863"/>
            <a:ext cx="3827462" cy="5095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6838" y="260350"/>
            <a:ext cx="6672262" cy="8461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513" y="1312863"/>
            <a:ext cx="7805737" cy="5095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513" y="1312863"/>
            <a:ext cx="8115329" cy="5095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1513" y="1312863"/>
            <a:ext cx="3825875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12863"/>
            <a:ext cx="3827462" cy="5095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19100" y="260350"/>
            <a:ext cx="863600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Line 3"/>
          <p:cNvSpPr>
            <a:spLocks noChangeShapeType="1"/>
          </p:cNvSpPr>
          <p:nvPr/>
        </p:nvSpPr>
        <p:spPr bwMode="auto">
          <a:xfrm>
            <a:off x="414338" y="1244600"/>
            <a:ext cx="8351837" cy="1588"/>
          </a:xfrm>
          <a:prstGeom prst="line">
            <a:avLst/>
          </a:prstGeom>
          <a:noFill/>
          <a:ln w="72000">
            <a:solidFill>
              <a:srgbClr val="993366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414338" y="6497638"/>
            <a:ext cx="8364537" cy="0"/>
          </a:xfrm>
          <a:prstGeom prst="line">
            <a:avLst/>
          </a:prstGeom>
          <a:noFill/>
          <a:ln w="72000">
            <a:solidFill>
              <a:srgbClr val="993366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366838" y="260350"/>
            <a:ext cx="6672262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312863"/>
            <a:ext cx="7805737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8156575" y="6497638"/>
            <a:ext cx="731767" cy="36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45" tIns="41473" rIns="82945" bIns="41473">
            <a:spAutoFit/>
          </a:bodyPr>
          <a:lstStyle/>
          <a:p>
            <a:pPr defTabSz="828675"/>
            <a:fld id="{05CF8A48-1E73-44B5-9C48-CECD5EF86AF9}" type="slidenum">
              <a:rPr lang="en-GB" sz="1800"/>
              <a:pPr defTabSz="828675"/>
              <a:t>‹#›</a:t>
            </a:fld>
            <a:r>
              <a:rPr lang="et-EE" sz="1800" dirty="0" smtClean="0"/>
              <a:t>/28</a:t>
            </a:r>
            <a:endParaRPr lang="en-GB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  <p:sldLayoutId id="2147483666" r:id="rId13"/>
  </p:sldLayoutIdLst>
  <p:timing>
    <p:tnLst>
      <p:par>
        <p:cTn id="1" dur="indefinite" restart="never" nodeType="tmRoot"/>
      </p:par>
    </p:tnLst>
  </p:timing>
  <p:txStyles>
    <p:titleStyle>
      <a:lvl1pPr marL="379413" indent="-379413" algn="l" defTabSz="4079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marL="379413" indent="-379413" algn="l" defTabSz="4079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Tahoma" pitchFamily="34" charset="0"/>
          <a:ea typeface="HG Mincho Light J" charset="0"/>
          <a:cs typeface="HG Mincho Light J" charset="0"/>
        </a:defRPr>
      </a:lvl2pPr>
      <a:lvl3pPr marL="379413" indent="-379413" algn="l" defTabSz="4079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Tahoma" pitchFamily="34" charset="0"/>
          <a:ea typeface="HG Mincho Light J" charset="0"/>
          <a:cs typeface="HG Mincho Light J" charset="0"/>
        </a:defRPr>
      </a:lvl3pPr>
      <a:lvl4pPr marL="379413" indent="-379413" algn="l" defTabSz="4079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Tahoma" pitchFamily="34" charset="0"/>
          <a:ea typeface="HG Mincho Light J" charset="0"/>
          <a:cs typeface="HG Mincho Light J" charset="0"/>
        </a:defRPr>
      </a:lvl4pPr>
      <a:lvl5pPr marL="379413" indent="-379413" algn="l" defTabSz="40798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Tahoma" pitchFamily="34" charset="0"/>
          <a:ea typeface="HG Mincho Light J" charset="0"/>
          <a:cs typeface="HG Mincho Light J" charset="0"/>
        </a:defRPr>
      </a:lvl5pPr>
      <a:lvl6pPr marL="836613" algn="l" defTabSz="40798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Tahoma" pitchFamily="34" charset="0"/>
          <a:ea typeface="HG Mincho Light J" charset="0"/>
          <a:cs typeface="HG Mincho Light J" charset="0"/>
        </a:defRPr>
      </a:lvl6pPr>
      <a:lvl7pPr marL="1293813" algn="l" defTabSz="40798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Tahoma" pitchFamily="34" charset="0"/>
          <a:ea typeface="HG Mincho Light J" charset="0"/>
          <a:cs typeface="HG Mincho Light J" charset="0"/>
        </a:defRPr>
      </a:lvl7pPr>
      <a:lvl8pPr marL="1751013" algn="l" defTabSz="40798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Tahoma" pitchFamily="34" charset="0"/>
          <a:ea typeface="HG Mincho Light J" charset="0"/>
          <a:cs typeface="HG Mincho Light J" charset="0"/>
        </a:defRPr>
      </a:lvl8pPr>
      <a:lvl9pPr marL="2208213" algn="l" defTabSz="40798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3200">
          <a:solidFill>
            <a:srgbClr val="000000"/>
          </a:solidFill>
          <a:latin typeface="Tahoma" pitchFamily="34" charset="0"/>
          <a:ea typeface="HG Mincho Light J" charset="0"/>
          <a:cs typeface="HG Mincho Light J" charset="0"/>
        </a:defRPr>
      </a:lvl9pPr>
    </p:titleStyle>
    <p:bodyStyle>
      <a:lvl1pPr marL="279400" indent="-201613" algn="l" defTabSz="407988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45000"/>
        <a:buFont typeface="Wingdings" pitchFamily="2" charset="2"/>
        <a:buChar char="l"/>
        <a:defRPr sz="2500">
          <a:solidFill>
            <a:srgbClr val="000000"/>
          </a:solidFill>
          <a:latin typeface="+mn-lt"/>
          <a:ea typeface="+mn-ea"/>
          <a:cs typeface="+mn-cs"/>
        </a:defRPr>
      </a:lvl1pPr>
      <a:lvl2pPr marL="657225" indent="-187325" algn="l" defTabSz="407988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75000"/>
        <a:buChar char="–"/>
        <a:defRPr sz="2200">
          <a:solidFill>
            <a:srgbClr val="000000"/>
          </a:solidFill>
          <a:latin typeface="+mn-lt"/>
          <a:ea typeface="+mn-ea"/>
          <a:cs typeface="+mn-cs"/>
        </a:defRPr>
      </a:lvl2pPr>
      <a:lvl3pPr marL="1047750" indent="-200025" algn="l" defTabSz="407988" rtl="0" eaLnBrk="0" fontAlgn="base" hangingPunct="0">
        <a:spcBef>
          <a:spcPct val="20000"/>
        </a:spcBef>
        <a:spcAft>
          <a:spcPct val="0"/>
        </a:spcAft>
        <a:buClr>
          <a:srgbClr val="990033"/>
        </a:buClr>
        <a:buSzPct val="45000"/>
        <a:buFont typeface="Wingdings" pitchFamily="2" charset="2"/>
        <a:buChar char=""/>
        <a:defRPr sz="2200">
          <a:solidFill>
            <a:srgbClr val="000000"/>
          </a:solidFill>
          <a:latin typeface="Times New Roman" pitchFamily="18" charset="0"/>
          <a:ea typeface="+mn-ea"/>
          <a:cs typeface="+mn-cs"/>
        </a:defRPr>
      </a:lvl3pPr>
      <a:lvl4pPr marL="1425575" indent="-187325" algn="l" defTabSz="407988" rtl="0" eaLnBrk="0" fontAlgn="base" hangingPunct="0">
        <a:spcBef>
          <a:spcPct val="20000"/>
        </a:spcBef>
        <a:spcAft>
          <a:spcPts val="513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Times New Roman" pitchFamily="18" charset="0"/>
          <a:ea typeface="+mn-ea"/>
          <a:cs typeface="+mn-cs"/>
        </a:defRPr>
      </a:lvl4pPr>
      <a:lvl5pPr marL="1804988" indent="-188913" algn="l" defTabSz="407988" rtl="0" eaLnBrk="0" fontAlgn="base" hangingPunct="0">
        <a:spcBef>
          <a:spcPct val="20000"/>
        </a:spcBef>
        <a:spcAft>
          <a:spcPts val="250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Times New Roman" pitchFamily="18" charset="0"/>
          <a:ea typeface="+mn-ea"/>
          <a:cs typeface="+mn-cs"/>
        </a:defRPr>
      </a:lvl5pPr>
      <a:lvl6pPr marL="2262188" indent="-188913" algn="l" defTabSz="407988" rtl="0" fontAlgn="base" hangingPunct="0">
        <a:spcBef>
          <a:spcPct val="20000"/>
        </a:spcBef>
        <a:spcAft>
          <a:spcPts val="250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Times New Roman" pitchFamily="18" charset="0"/>
          <a:ea typeface="+mn-ea"/>
          <a:cs typeface="+mn-cs"/>
        </a:defRPr>
      </a:lvl6pPr>
      <a:lvl7pPr marL="2719388" indent="-188913" algn="l" defTabSz="407988" rtl="0" fontAlgn="base" hangingPunct="0">
        <a:spcBef>
          <a:spcPct val="20000"/>
        </a:spcBef>
        <a:spcAft>
          <a:spcPts val="250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Times New Roman" pitchFamily="18" charset="0"/>
          <a:ea typeface="+mn-ea"/>
          <a:cs typeface="+mn-cs"/>
        </a:defRPr>
      </a:lvl7pPr>
      <a:lvl8pPr marL="3176588" indent="-188913" algn="l" defTabSz="407988" rtl="0" fontAlgn="base" hangingPunct="0">
        <a:spcBef>
          <a:spcPct val="20000"/>
        </a:spcBef>
        <a:spcAft>
          <a:spcPts val="250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Times New Roman" pitchFamily="18" charset="0"/>
          <a:ea typeface="+mn-ea"/>
          <a:cs typeface="+mn-cs"/>
        </a:defRPr>
      </a:lvl8pPr>
      <a:lvl9pPr marL="3633788" indent="-188913" algn="l" defTabSz="407988" rtl="0" fontAlgn="base" hangingPunct="0">
        <a:spcBef>
          <a:spcPct val="20000"/>
        </a:spcBef>
        <a:spcAft>
          <a:spcPts val="250"/>
        </a:spcAft>
        <a:buClr>
          <a:srgbClr val="000000"/>
        </a:buClr>
        <a:buSzPct val="45000"/>
        <a:buFont typeface="StarSymbol" charset="0"/>
        <a:buChar char="●"/>
        <a:defRPr>
          <a:solidFill>
            <a:srgbClr val="000000"/>
          </a:solidFill>
          <a:latin typeface="Times New Roman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XaqR3G_NVoo" TargetMode="External"/><Relationship Id="rId5" Type="http://schemas.openxmlformats.org/officeDocument/2006/relationships/image" Target="../media/image13.png"/><Relationship Id="rId4" Type="http://schemas.openxmlformats.org/officeDocument/2006/relationships/hyperlink" Target="https://www.youtube.com/watch?v=es2T6KY45cA?start=62&amp;end=120&amp;version=3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wWBy6J5gz8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505200"/>
            <a:ext cx="6400800" cy="1752600"/>
          </a:xfrm>
        </p:spPr>
        <p:txBody>
          <a:bodyPr/>
          <a:lstStyle/>
          <a:p>
            <a:pPr algn="l" eaLnBrk="1">
              <a:buSzPct val="100000"/>
            </a:pPr>
            <a:endParaRPr lang="et-EE" dirty="0" smtClean="0"/>
          </a:p>
          <a:p>
            <a:pPr algn="l" eaLnBrk="1">
              <a:buSzPct val="100000"/>
            </a:pPr>
            <a:r>
              <a:rPr lang="et-EE" dirty="0"/>
              <a:t>j</a:t>
            </a:r>
            <a:r>
              <a:rPr lang="et-EE" dirty="0" smtClean="0"/>
              <a:t>a nende keerukus </a:t>
            </a:r>
            <a:endParaRPr lang="en-GB" dirty="0" smtClean="0"/>
          </a:p>
        </p:txBody>
      </p:sp>
      <p:sp>
        <p:nvSpPr>
          <p:cNvPr id="2051" name="Text Box 1029"/>
          <p:cNvSpPr txBox="1">
            <a:spLocks noChangeArrowheads="1"/>
          </p:cNvSpPr>
          <p:nvPr/>
        </p:nvSpPr>
        <p:spPr bwMode="auto">
          <a:xfrm>
            <a:off x="1371600" y="1905000"/>
            <a:ext cx="670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t-EE" sz="3600" dirty="0" smtClean="0">
                <a:latin typeface="Arial" charset="0"/>
              </a:rPr>
              <a:t>Algoritmid ja andmestruktuurid</a:t>
            </a:r>
            <a:endParaRPr lang="en-GB" sz="3600" dirty="0"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40152" y="5373216"/>
            <a:ext cx="20697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smtClean="0"/>
              <a:t>Marko </a:t>
            </a:r>
            <a:r>
              <a:rPr lang="et-EE" dirty="0" err="1" smtClean="0"/>
              <a:t>Kääramees</a:t>
            </a:r>
            <a:endParaRPr lang="et-E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Jaga ja Valitse strateegia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t-EE" dirty="0" smtClean="0"/>
          </a:p>
          <a:p>
            <a:r>
              <a:rPr lang="et-EE" dirty="0" smtClean="0"/>
              <a:t>Jaga</a:t>
            </a:r>
            <a:endParaRPr lang="et-EE" dirty="0"/>
          </a:p>
          <a:p>
            <a:pPr lvl="1">
              <a:buFontTx/>
              <a:buNone/>
            </a:pPr>
            <a:r>
              <a:rPr lang="et-EE" dirty="0"/>
              <a:t>Jaga ülesanne lihtsamateks alamülesanneteks</a:t>
            </a:r>
          </a:p>
          <a:p>
            <a:r>
              <a:rPr lang="et-EE" dirty="0"/>
              <a:t>Valitse</a:t>
            </a:r>
          </a:p>
          <a:p>
            <a:pPr lvl="1">
              <a:buFontTx/>
              <a:buNone/>
            </a:pPr>
            <a:r>
              <a:rPr lang="et-EE" dirty="0"/>
              <a:t>Lahenda alamülesanded</a:t>
            </a:r>
          </a:p>
          <a:p>
            <a:r>
              <a:rPr lang="et-EE" dirty="0"/>
              <a:t>Ühenda</a:t>
            </a:r>
          </a:p>
          <a:p>
            <a:pPr lvl="1">
              <a:buFontTx/>
              <a:buNone/>
            </a:pPr>
            <a:r>
              <a:rPr lang="et-EE" dirty="0"/>
              <a:t>Leia lahendus alamülesannete lahenduste kaudu</a:t>
            </a:r>
          </a:p>
          <a:p>
            <a:endParaRPr lang="et-EE" dirty="0"/>
          </a:p>
          <a:p>
            <a:pPr marL="77787" indent="0">
              <a:buNone/>
            </a:pP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44108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Merge sort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76250" indent="-476250">
              <a:buFont typeface="Wingdings" pitchFamily="2" charset="2"/>
              <a:buNone/>
            </a:pPr>
            <a:r>
              <a:rPr lang="et-EE" dirty="0">
                <a:solidFill>
                  <a:srgbClr val="990033"/>
                </a:solidFill>
                <a:sym typeface="Wingdings" pitchFamily="2" charset="2"/>
              </a:rPr>
              <a:t></a:t>
            </a:r>
            <a:r>
              <a:rPr lang="et-EE" dirty="0"/>
              <a:t>	</a:t>
            </a:r>
            <a:r>
              <a:rPr lang="en-US" dirty="0" err="1"/>
              <a:t>Jagame</a:t>
            </a:r>
            <a:r>
              <a:rPr lang="en-US" dirty="0"/>
              <a:t> </a:t>
            </a:r>
            <a:r>
              <a:rPr lang="en-US" dirty="0" err="1"/>
              <a:t>massiivi</a:t>
            </a:r>
            <a:r>
              <a:rPr lang="en-US" dirty="0"/>
              <a:t> </a:t>
            </a:r>
            <a:r>
              <a:rPr lang="en-US" dirty="0" err="1"/>
              <a:t>pooleks</a:t>
            </a:r>
            <a:endParaRPr lang="en-US" dirty="0"/>
          </a:p>
          <a:p>
            <a:pPr marL="476250" indent="-476250">
              <a:buFont typeface="Wingdings" pitchFamily="2" charset="2"/>
              <a:buNone/>
            </a:pPr>
            <a:r>
              <a:rPr lang="et-EE" dirty="0"/>
              <a:t>	</a:t>
            </a:r>
            <a:r>
              <a:rPr lang="en-US" dirty="0" err="1"/>
              <a:t>Sorteerime</a:t>
            </a:r>
            <a:r>
              <a:rPr lang="en-US" dirty="0"/>
              <a:t> </a:t>
            </a:r>
            <a:r>
              <a:rPr lang="en-US" dirty="0" err="1"/>
              <a:t>mõlemad</a:t>
            </a:r>
            <a:r>
              <a:rPr lang="en-US" dirty="0"/>
              <a:t> </a:t>
            </a:r>
            <a:r>
              <a:rPr lang="en-US" dirty="0" err="1"/>
              <a:t>väiksemad</a:t>
            </a:r>
            <a:r>
              <a:rPr lang="en-US" dirty="0"/>
              <a:t> </a:t>
            </a:r>
            <a:r>
              <a:rPr lang="en-US" dirty="0" err="1"/>
              <a:t>massiivid</a:t>
            </a:r>
            <a:endParaRPr lang="en-US" dirty="0"/>
          </a:p>
          <a:p>
            <a:pPr marL="476250" indent="-476250">
              <a:buSzTx/>
              <a:buFont typeface="Wingdings" pitchFamily="2" charset="2"/>
              <a:buAutoNum type="circleNumWdBlackPlain" startAt="2"/>
            </a:pPr>
            <a:r>
              <a:rPr lang="en-US" dirty="0" err="1"/>
              <a:t>Ühendame</a:t>
            </a:r>
            <a:r>
              <a:rPr lang="en-US" dirty="0"/>
              <a:t> </a:t>
            </a:r>
            <a:r>
              <a:rPr lang="en-US" dirty="0" err="1"/>
              <a:t>sorteeritud</a:t>
            </a:r>
            <a:r>
              <a:rPr lang="en-US" dirty="0"/>
              <a:t> </a:t>
            </a:r>
            <a:r>
              <a:rPr lang="en-US" dirty="0" err="1"/>
              <a:t>mas</a:t>
            </a:r>
            <a:r>
              <a:rPr lang="et-EE" dirty="0"/>
              <a:t>s</a:t>
            </a:r>
            <a:r>
              <a:rPr lang="en-US" dirty="0" err="1"/>
              <a:t>iivid</a:t>
            </a:r>
            <a:r>
              <a:rPr lang="en-US" dirty="0"/>
              <a:t> </a:t>
            </a:r>
            <a:r>
              <a:rPr lang="en-US" dirty="0" err="1"/>
              <a:t>üheks</a:t>
            </a:r>
            <a:r>
              <a:rPr lang="en-US" dirty="0"/>
              <a:t> </a:t>
            </a:r>
            <a:r>
              <a:rPr lang="en-US" dirty="0" err="1"/>
              <a:t>sorteeritud</a:t>
            </a:r>
            <a:r>
              <a:rPr lang="en-US" dirty="0"/>
              <a:t> </a:t>
            </a:r>
            <a:r>
              <a:rPr lang="en-US" dirty="0" err="1"/>
              <a:t>massiiviks</a:t>
            </a:r>
            <a:r>
              <a:rPr lang="et-EE" dirty="0"/>
              <a:t> võrreldes omavahel mõlema massiivi väiksemaid elemente</a:t>
            </a:r>
          </a:p>
          <a:p>
            <a:pPr marL="476250" indent="-476250">
              <a:buSzTx/>
              <a:buFont typeface="Wingdings" pitchFamily="2" charset="2"/>
              <a:buAutoNum type="circleNumWdBlackPlain" startAt="2"/>
            </a:pPr>
            <a:r>
              <a:rPr lang="et-EE" dirty="0"/>
              <a:t>Jagamise lõpetamistingimuseks on 1 elemendiga massiiv</a:t>
            </a:r>
          </a:p>
          <a:p>
            <a:pPr marL="476250" indent="-476250">
              <a:buSzTx/>
              <a:buFont typeface="Wingdings" pitchFamily="2" charset="2"/>
              <a:buAutoNum type="circleNumWdBlackPlain" startAt="2"/>
            </a:pPr>
            <a:r>
              <a:rPr lang="et-EE" dirty="0"/>
              <a:t>Ühe elemendiga massiivi võib lugeda sorteerituks, tagastame sellesama </a:t>
            </a:r>
            <a:r>
              <a:rPr lang="et-EE" dirty="0" smtClean="0"/>
              <a:t>massiivi</a:t>
            </a:r>
            <a:endParaRPr lang="en-US" dirty="0"/>
          </a:p>
        </p:txBody>
      </p:sp>
      <p:pic>
        <p:nvPicPr>
          <p:cNvPr id="23557" name="Picture 5" descr="YouTube ho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650" y="-222250"/>
            <a:ext cx="9525" cy="9525"/>
          </a:xfrm>
          <a:prstGeom prst="rect">
            <a:avLst/>
          </a:prstGeom>
          <a:noFill/>
        </p:spPr>
      </p:pic>
      <p:pic>
        <p:nvPicPr>
          <p:cNvPr id="23558" name="Picture 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4941168"/>
            <a:ext cx="1333500" cy="13335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6" name="Picture 6">
            <a:hlinkClick r:id="rId6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4941168"/>
            <a:ext cx="1333500" cy="13335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9569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Mergesort</a:t>
            </a:r>
            <a:endParaRPr lang="en-GB" dirty="0"/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152400" y="1276350"/>
            <a:ext cx="5359159" cy="2862322"/>
          </a:xfrm>
          <a:prstGeom prst="rect">
            <a:avLst/>
          </a:prstGeom>
          <a:solidFill>
            <a:srgbClr val="DFF6FF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n-GB" sz="1800" dirty="0" err="1">
                <a:latin typeface="Arial Unicode MS" pitchFamily="34" charset="-128"/>
              </a:rPr>
              <a:t>mergesort</a:t>
            </a:r>
            <a:r>
              <a:rPr lang="en-GB" sz="1800" dirty="0">
                <a:latin typeface="Arial Unicode MS" pitchFamily="34" charset="-128"/>
              </a:rPr>
              <a:t> (</a:t>
            </a:r>
            <a:r>
              <a:rPr lang="en-GB" sz="1800" b="1" dirty="0" err="1">
                <a:latin typeface="Arial Unicode MS" pitchFamily="34" charset="-128"/>
              </a:rPr>
              <a:t>int</a:t>
            </a:r>
            <a:r>
              <a:rPr lang="en-GB" sz="1800" dirty="0">
                <a:latin typeface="Arial Unicode MS" pitchFamily="34" charset="-128"/>
              </a:rPr>
              <a:t> n, </a:t>
            </a:r>
            <a:r>
              <a:rPr lang="et-EE" sz="1800" b="1" dirty="0" smtClean="0">
                <a:latin typeface="Arial Unicode MS" pitchFamily="34" charset="-128"/>
              </a:rPr>
              <a:t>list</a:t>
            </a:r>
            <a:r>
              <a:rPr lang="en-GB" sz="1800" dirty="0" smtClean="0">
                <a:latin typeface="Arial Unicode MS" pitchFamily="34" charset="-128"/>
              </a:rPr>
              <a:t> </a:t>
            </a:r>
            <a:r>
              <a:rPr lang="en-GB" sz="1800" dirty="0">
                <a:latin typeface="Arial Unicode MS" pitchFamily="34" charset="-128"/>
              </a:rPr>
              <a:t>S</a:t>
            </a:r>
            <a:r>
              <a:rPr lang="en-GB" sz="1800" dirty="0" smtClean="0">
                <a:latin typeface="Arial Unicode MS" pitchFamily="34" charset="-128"/>
              </a:rPr>
              <a:t>[ ]) </a:t>
            </a:r>
            <a:r>
              <a:rPr lang="en-GB" sz="1800" dirty="0">
                <a:latin typeface="Arial Unicode MS" pitchFamily="34" charset="-128"/>
              </a:rPr>
              <a:t>{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t-EE" sz="1800" dirty="0">
                <a:latin typeface="Arial Unicode MS" pitchFamily="34" charset="-128"/>
              </a:rPr>
              <a:t>	</a:t>
            </a:r>
            <a:r>
              <a:rPr lang="en-GB" sz="1800" b="1" dirty="0">
                <a:latin typeface="Arial Unicode MS" pitchFamily="34" charset="-128"/>
              </a:rPr>
              <a:t>if</a:t>
            </a:r>
            <a:r>
              <a:rPr lang="en-GB" sz="1800" dirty="0">
                <a:latin typeface="Arial Unicode MS" pitchFamily="34" charset="-128"/>
              </a:rPr>
              <a:t> (n&gt;1) {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b="1" dirty="0" err="1" smtClean="0">
                <a:latin typeface="Arial Unicode MS" pitchFamily="34" charset="-128"/>
              </a:rPr>
              <a:t>int</a:t>
            </a:r>
            <a:r>
              <a:rPr lang="en-GB" sz="1800" dirty="0" smtClean="0">
                <a:latin typeface="Arial Unicode MS" pitchFamily="34" charset="-128"/>
              </a:rPr>
              <a:t> </a:t>
            </a:r>
            <a:r>
              <a:rPr lang="en-GB" sz="1800" dirty="0">
                <a:latin typeface="Arial Unicode MS" pitchFamily="34" charset="-128"/>
              </a:rPr>
              <a:t>h=[n/2], </a:t>
            </a: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dirty="0">
                <a:latin typeface="Arial Unicode MS" pitchFamily="34" charset="-128"/>
              </a:rPr>
              <a:t>m = n - h;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t-EE" sz="1800" b="1" dirty="0" smtClean="0">
                <a:latin typeface="Arial Unicode MS" pitchFamily="34" charset="-128"/>
              </a:rPr>
              <a:t>list</a:t>
            </a:r>
            <a:r>
              <a:rPr lang="en-GB" sz="1800" dirty="0" smtClean="0">
                <a:latin typeface="Arial Unicode MS" pitchFamily="34" charset="-128"/>
              </a:rPr>
              <a:t> </a:t>
            </a:r>
            <a:r>
              <a:rPr lang="en-GB" sz="1800" dirty="0">
                <a:latin typeface="Arial Unicode MS" pitchFamily="34" charset="-128"/>
              </a:rPr>
              <a:t>U[1 ..h], V[1 ..m];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dirty="0">
                <a:latin typeface="Arial Unicode MS" pitchFamily="34" charset="-128"/>
              </a:rPr>
              <a:t>copy S[1] through S[h] to U[1] through U[h];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dirty="0">
                <a:latin typeface="Arial Unicode MS" pitchFamily="34" charset="-128"/>
              </a:rPr>
              <a:t>copy S[h+1] through S[n] to V[1] through V[m];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dirty="0" err="1">
                <a:latin typeface="Arial Unicode MS" pitchFamily="34" charset="-128"/>
              </a:rPr>
              <a:t>mergesort</a:t>
            </a:r>
            <a:r>
              <a:rPr lang="en-GB" sz="1800" dirty="0">
                <a:latin typeface="Arial Unicode MS" pitchFamily="34" charset="-128"/>
              </a:rPr>
              <a:t>(h, U);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dirty="0" err="1">
                <a:latin typeface="Arial Unicode MS" pitchFamily="34" charset="-128"/>
              </a:rPr>
              <a:t>mergesort</a:t>
            </a:r>
            <a:r>
              <a:rPr lang="en-GB" sz="1800" dirty="0">
                <a:latin typeface="Arial Unicode MS" pitchFamily="34" charset="-128"/>
              </a:rPr>
              <a:t>(m, V);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dirty="0">
                <a:latin typeface="Arial Unicode MS" pitchFamily="34" charset="-128"/>
              </a:rPr>
              <a:t>merge (h, m, U, V, S);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  <a:tab pos="1524000" algn="l"/>
                <a:tab pos="1905000" algn="l"/>
                <a:tab pos="2286000" algn="l"/>
              </a:tabLst>
            </a:pPr>
            <a:r>
              <a:rPr lang="en-GB" sz="1800" dirty="0">
                <a:latin typeface="Arial Unicode MS" pitchFamily="34" charset="-128"/>
              </a:rPr>
              <a:t>} }</a:t>
            </a:r>
            <a:r>
              <a:rPr lang="en-GB" sz="1800" dirty="0">
                <a:latin typeface="Courier New" pitchFamily="49" charset="0"/>
              </a:rPr>
              <a:t> 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219200" y="3886200"/>
            <a:ext cx="5852884" cy="2585323"/>
          </a:xfrm>
          <a:prstGeom prst="rect">
            <a:avLst/>
          </a:prstGeom>
          <a:solidFill>
            <a:srgbClr val="B9EBFF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n-GB" sz="1800" dirty="0">
                <a:latin typeface="Arial Unicode MS" pitchFamily="34" charset="-128"/>
              </a:rPr>
              <a:t>merge (</a:t>
            </a:r>
            <a:r>
              <a:rPr lang="en-GB" sz="1800" b="1" dirty="0" err="1">
                <a:latin typeface="Arial Unicode MS" pitchFamily="34" charset="-128"/>
              </a:rPr>
              <a:t>int</a:t>
            </a:r>
            <a:r>
              <a:rPr lang="en-GB" sz="1800" dirty="0">
                <a:latin typeface="Arial Unicode MS" pitchFamily="34" charset="-128"/>
              </a:rPr>
              <a:t> h, </a:t>
            </a:r>
            <a:r>
              <a:rPr lang="en-GB" sz="1800" b="1" dirty="0" err="1">
                <a:latin typeface="Arial Unicode MS" pitchFamily="34" charset="-128"/>
              </a:rPr>
              <a:t>int</a:t>
            </a:r>
            <a:r>
              <a:rPr lang="en-GB" sz="1800" dirty="0">
                <a:latin typeface="Arial Unicode MS" pitchFamily="34" charset="-128"/>
              </a:rPr>
              <a:t> m, </a:t>
            </a:r>
            <a:r>
              <a:rPr lang="et-EE" sz="1800" b="1" dirty="0" smtClean="0">
                <a:latin typeface="Arial Unicode MS" pitchFamily="34" charset="-128"/>
              </a:rPr>
              <a:t>list</a:t>
            </a:r>
            <a:r>
              <a:rPr lang="en-GB" sz="1800" dirty="0" smtClean="0">
                <a:latin typeface="Arial Unicode MS" pitchFamily="34" charset="-128"/>
              </a:rPr>
              <a:t> </a:t>
            </a:r>
            <a:r>
              <a:rPr lang="en-GB" sz="1800" dirty="0">
                <a:latin typeface="Arial Unicode MS" pitchFamily="34" charset="-128"/>
              </a:rPr>
              <a:t>U</a:t>
            </a:r>
            <a:r>
              <a:rPr lang="en-GB" sz="1800" dirty="0" smtClean="0">
                <a:latin typeface="Arial Unicode MS" pitchFamily="34" charset="-128"/>
              </a:rPr>
              <a:t>[ ], </a:t>
            </a:r>
            <a:r>
              <a:rPr lang="et-EE" sz="1800" b="1" dirty="0" smtClean="0">
                <a:latin typeface="Arial Unicode MS" pitchFamily="34" charset="-128"/>
              </a:rPr>
              <a:t>list</a:t>
            </a:r>
            <a:r>
              <a:rPr lang="en-GB" sz="1800" dirty="0" smtClean="0">
                <a:latin typeface="Arial Unicode MS" pitchFamily="34" charset="-128"/>
              </a:rPr>
              <a:t> </a:t>
            </a:r>
            <a:r>
              <a:rPr lang="en-GB" sz="1800" dirty="0">
                <a:latin typeface="Arial Unicode MS" pitchFamily="34" charset="-128"/>
              </a:rPr>
              <a:t>V</a:t>
            </a:r>
            <a:r>
              <a:rPr lang="en-GB" sz="1800" dirty="0" smtClean="0">
                <a:latin typeface="Arial Unicode MS" pitchFamily="34" charset="-128"/>
              </a:rPr>
              <a:t>[ ], </a:t>
            </a:r>
            <a:r>
              <a:rPr lang="et-EE" sz="1800" b="1" dirty="0" smtClean="0">
                <a:latin typeface="Arial Unicode MS" pitchFamily="34" charset="-128"/>
              </a:rPr>
              <a:t>list</a:t>
            </a:r>
            <a:r>
              <a:rPr lang="en-GB" sz="1800" dirty="0" smtClean="0">
                <a:latin typeface="Arial Unicode MS" pitchFamily="34" charset="-128"/>
              </a:rPr>
              <a:t> </a:t>
            </a:r>
            <a:r>
              <a:rPr lang="en-GB" sz="1800" dirty="0">
                <a:latin typeface="Arial Unicode MS" pitchFamily="34" charset="-128"/>
              </a:rPr>
              <a:t>S</a:t>
            </a:r>
            <a:r>
              <a:rPr lang="en-GB" sz="1800" dirty="0" smtClean="0">
                <a:latin typeface="Arial Unicode MS" pitchFamily="34" charset="-128"/>
              </a:rPr>
              <a:t>[ ]) </a:t>
            </a:r>
            <a:r>
              <a:rPr lang="en-GB" sz="1800" dirty="0">
                <a:latin typeface="Arial Unicode MS" pitchFamily="34" charset="-128"/>
              </a:rPr>
              <a:t>{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t-EE" sz="1800" dirty="0">
                <a:latin typeface="Arial Unicode MS" pitchFamily="34" charset="-128"/>
              </a:rPr>
              <a:t>	</a:t>
            </a:r>
            <a:r>
              <a:rPr lang="en-GB" sz="1800" b="1" dirty="0">
                <a:latin typeface="Arial Unicode MS" pitchFamily="34" charset="-128"/>
              </a:rPr>
              <a:t>index</a:t>
            </a:r>
            <a:r>
              <a:rPr lang="en-GB" sz="1800" dirty="0">
                <a:latin typeface="Arial Unicode MS" pitchFamily="34" charset="-128"/>
              </a:rPr>
              <a:t> </a:t>
            </a:r>
            <a:r>
              <a:rPr lang="en-GB" sz="1800" dirty="0" err="1">
                <a:latin typeface="Arial Unicode MS" pitchFamily="34" charset="-128"/>
              </a:rPr>
              <a:t>i</a:t>
            </a:r>
            <a:r>
              <a:rPr lang="en-GB" sz="1800" dirty="0">
                <a:latin typeface="Arial Unicode MS" pitchFamily="34" charset="-128"/>
              </a:rPr>
              <a:t>, j, k;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t-EE" sz="1800" dirty="0">
                <a:latin typeface="Arial Unicode MS" pitchFamily="34" charset="-128"/>
              </a:rPr>
              <a:t>	</a:t>
            </a:r>
            <a:r>
              <a:rPr lang="en-GB" sz="1800" dirty="0" err="1">
                <a:latin typeface="Arial Unicode MS" pitchFamily="34" charset="-128"/>
              </a:rPr>
              <a:t>i</a:t>
            </a:r>
            <a:r>
              <a:rPr lang="en-GB" sz="1800" dirty="0">
                <a:latin typeface="Arial Unicode MS" pitchFamily="34" charset="-128"/>
              </a:rPr>
              <a:t> = 1; </a:t>
            </a:r>
            <a:r>
              <a:rPr lang="et-EE" sz="1800" dirty="0">
                <a:latin typeface="Arial Unicode MS" pitchFamily="34" charset="-128"/>
              </a:rPr>
              <a:t>	</a:t>
            </a:r>
            <a:r>
              <a:rPr lang="en-GB" sz="1800" dirty="0">
                <a:latin typeface="Arial Unicode MS" pitchFamily="34" charset="-128"/>
              </a:rPr>
              <a:t>j = 1; k = 1;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t-EE" sz="1800" dirty="0">
                <a:latin typeface="Arial Unicode MS" pitchFamily="34" charset="-128"/>
              </a:rPr>
              <a:t>	</a:t>
            </a:r>
            <a:r>
              <a:rPr lang="en-GB" sz="1800" b="1" dirty="0">
                <a:latin typeface="Arial Unicode MS" pitchFamily="34" charset="-128"/>
              </a:rPr>
              <a:t>while</a:t>
            </a:r>
            <a:r>
              <a:rPr lang="en-GB" sz="1800" dirty="0">
                <a:latin typeface="Arial Unicode MS" pitchFamily="34" charset="-128"/>
              </a:rPr>
              <a:t> (</a:t>
            </a:r>
            <a:r>
              <a:rPr lang="en-GB" sz="1800" dirty="0" err="1">
                <a:latin typeface="Arial Unicode MS" pitchFamily="34" charset="-128"/>
              </a:rPr>
              <a:t>i</a:t>
            </a:r>
            <a:r>
              <a:rPr lang="en-GB" sz="1800" dirty="0">
                <a:latin typeface="Arial Unicode MS" pitchFamily="34" charset="-128"/>
              </a:rPr>
              <a:t> </a:t>
            </a:r>
            <a:r>
              <a:rPr lang="en-GB" sz="1800" dirty="0" smtClean="0">
                <a:latin typeface="Arial Unicode MS" pitchFamily="34" charset="-128"/>
              </a:rPr>
              <a:t>&lt;= </a:t>
            </a:r>
            <a:r>
              <a:rPr lang="en-GB" sz="1800" dirty="0">
                <a:latin typeface="Arial Unicode MS" pitchFamily="34" charset="-128"/>
              </a:rPr>
              <a:t>h &amp;&amp; j &lt;= m) {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b="1" dirty="0">
                <a:latin typeface="Arial Unicode MS" pitchFamily="34" charset="-128"/>
              </a:rPr>
              <a:t>if</a:t>
            </a:r>
            <a:r>
              <a:rPr lang="en-GB" sz="1800" dirty="0">
                <a:latin typeface="Arial Unicode MS" pitchFamily="34" charset="-128"/>
              </a:rPr>
              <a:t> (U[</a:t>
            </a:r>
            <a:r>
              <a:rPr lang="en-GB" sz="1800" dirty="0" err="1">
                <a:latin typeface="Arial Unicode MS" pitchFamily="34" charset="-128"/>
              </a:rPr>
              <a:t>i</a:t>
            </a:r>
            <a:r>
              <a:rPr lang="en-GB" sz="1800" dirty="0">
                <a:latin typeface="Arial Unicode MS" pitchFamily="34" charset="-128"/>
              </a:rPr>
              <a:t>] &lt; V[j]) { S[k] = U[</a:t>
            </a:r>
            <a:r>
              <a:rPr lang="en-GB" sz="1800" dirty="0" err="1">
                <a:latin typeface="Arial Unicode MS" pitchFamily="34" charset="-128"/>
              </a:rPr>
              <a:t>i</a:t>
            </a:r>
            <a:r>
              <a:rPr lang="en-GB" sz="1800" dirty="0">
                <a:latin typeface="Arial Unicode MS" pitchFamily="34" charset="-128"/>
              </a:rPr>
              <a:t>]; </a:t>
            </a:r>
            <a:r>
              <a:rPr lang="en-GB" sz="1800" dirty="0" err="1">
                <a:latin typeface="Arial Unicode MS" pitchFamily="34" charset="-128"/>
              </a:rPr>
              <a:t>i</a:t>
            </a:r>
            <a:r>
              <a:rPr lang="en-GB" sz="1800" dirty="0">
                <a:latin typeface="Arial Unicode MS" pitchFamily="34" charset="-128"/>
              </a:rPr>
              <a:t>++; }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b="1" dirty="0" smtClean="0">
                <a:latin typeface="Arial Unicode MS" pitchFamily="34" charset="-128"/>
              </a:rPr>
              <a:t>else</a:t>
            </a:r>
            <a:r>
              <a:rPr lang="et-EE" sz="1800" b="1" dirty="0" smtClean="0">
                <a:latin typeface="Arial Unicode MS" pitchFamily="34" charset="-128"/>
              </a:rPr>
              <a:t> </a:t>
            </a:r>
            <a:r>
              <a:rPr lang="en-GB" sz="1800" dirty="0" smtClean="0">
                <a:latin typeface="Arial Unicode MS" pitchFamily="34" charset="-128"/>
              </a:rPr>
              <a:t>{ </a:t>
            </a:r>
            <a:r>
              <a:rPr lang="en-GB" sz="1800" dirty="0">
                <a:latin typeface="Arial Unicode MS" pitchFamily="34" charset="-128"/>
              </a:rPr>
              <a:t>S[k] = V[j]; j++; }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t-EE" sz="1800" dirty="0">
                <a:latin typeface="Arial Unicode MS" pitchFamily="34" charset="-128"/>
              </a:rPr>
              <a:t>		</a:t>
            </a:r>
            <a:r>
              <a:rPr lang="en-GB" sz="1800" dirty="0">
                <a:latin typeface="Arial Unicode MS" pitchFamily="34" charset="-128"/>
              </a:rPr>
              <a:t>k++; }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t-EE" sz="1800" dirty="0">
                <a:latin typeface="Arial Unicode MS" pitchFamily="34" charset="-128"/>
              </a:rPr>
              <a:t>	</a:t>
            </a:r>
            <a:r>
              <a:rPr lang="en-GB" sz="1800" b="1" dirty="0">
                <a:latin typeface="Arial Unicode MS" pitchFamily="34" charset="-128"/>
              </a:rPr>
              <a:t>if</a:t>
            </a:r>
            <a:r>
              <a:rPr lang="en-GB" sz="1800" dirty="0">
                <a:latin typeface="Arial Unicode MS" pitchFamily="34" charset="-128"/>
              </a:rPr>
              <a:t> (</a:t>
            </a:r>
            <a:r>
              <a:rPr lang="en-GB" sz="1800" dirty="0" err="1">
                <a:latin typeface="Arial Unicode MS" pitchFamily="34" charset="-128"/>
              </a:rPr>
              <a:t>i</a:t>
            </a:r>
            <a:r>
              <a:rPr lang="en-GB" sz="1800" dirty="0">
                <a:latin typeface="Arial Unicode MS" pitchFamily="34" charset="-128"/>
              </a:rPr>
              <a:t>&gt;h) copy V[j] through V[m] to S[k] through S[</a:t>
            </a:r>
            <a:r>
              <a:rPr lang="en-GB" sz="1800" dirty="0" err="1">
                <a:latin typeface="Arial Unicode MS" pitchFamily="34" charset="-128"/>
              </a:rPr>
              <a:t>h+m</a:t>
            </a:r>
            <a:r>
              <a:rPr lang="en-GB" sz="1800" dirty="0">
                <a:latin typeface="Arial Unicode MS" pitchFamily="34" charset="-128"/>
              </a:rPr>
              <a:t>]; </a:t>
            </a:r>
            <a:endParaRPr lang="et-EE" sz="1800" dirty="0">
              <a:latin typeface="Arial Unicode MS" pitchFamily="34" charset="-128"/>
            </a:endParaRPr>
          </a:p>
          <a:p>
            <a:pPr defTabSz="762000">
              <a:tabLst>
                <a:tab pos="190500" algn="l"/>
                <a:tab pos="381000" algn="l"/>
                <a:tab pos="571500" algn="l"/>
                <a:tab pos="762000" algn="l"/>
                <a:tab pos="952500" algn="l"/>
                <a:tab pos="1143000" algn="l"/>
              </a:tabLst>
            </a:pPr>
            <a:r>
              <a:rPr lang="et-EE" sz="1800" dirty="0">
                <a:latin typeface="Arial Unicode MS" pitchFamily="34" charset="-128"/>
              </a:rPr>
              <a:t>	</a:t>
            </a:r>
            <a:r>
              <a:rPr lang="en-GB" sz="1800" b="1" dirty="0">
                <a:latin typeface="Arial Unicode MS" pitchFamily="34" charset="-128"/>
              </a:rPr>
              <a:t>else</a:t>
            </a:r>
            <a:r>
              <a:rPr lang="en-GB" sz="1800" dirty="0">
                <a:latin typeface="Arial Unicode MS" pitchFamily="34" charset="-128"/>
              </a:rPr>
              <a:t> copy U[</a:t>
            </a:r>
            <a:r>
              <a:rPr lang="en-GB" sz="1800" dirty="0" err="1">
                <a:latin typeface="Arial Unicode MS" pitchFamily="34" charset="-128"/>
              </a:rPr>
              <a:t>i</a:t>
            </a:r>
            <a:r>
              <a:rPr lang="en-GB" sz="1800" dirty="0">
                <a:latin typeface="Arial Unicode MS" pitchFamily="34" charset="-128"/>
              </a:rPr>
              <a:t>] through U[h] to S[k] through S[</a:t>
            </a:r>
            <a:r>
              <a:rPr lang="en-GB" sz="1800" dirty="0" err="1">
                <a:latin typeface="Arial Unicode MS" pitchFamily="34" charset="-128"/>
              </a:rPr>
              <a:t>h+m</a:t>
            </a:r>
            <a:r>
              <a:rPr lang="en-GB" sz="1800" dirty="0">
                <a:latin typeface="Arial Unicode MS" pitchFamily="34" charset="-128"/>
              </a:rPr>
              <a:t>]; }</a:t>
            </a:r>
            <a:r>
              <a:rPr lang="en-GB" sz="1800" dirty="0">
                <a:latin typeface="Courier New" pitchFamily="49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115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Tähistame keerukuse funktsiooniga K(n), kus n on sisendlisti elementide arv</a:t>
            </a:r>
          </a:p>
          <a:p>
            <a:r>
              <a:rPr lang="et-EE" dirty="0" smtClean="0"/>
              <a:t>Tuleb sorteerida kaks osalisti pikkusega n/2, </a:t>
            </a:r>
            <a:br>
              <a:rPr lang="et-EE" dirty="0" smtClean="0"/>
            </a:br>
            <a:r>
              <a:rPr lang="et-EE" dirty="0" smtClean="0"/>
              <a:t>selle jaoks on vaja teha 2 korda K(n/2) võrdlust</a:t>
            </a:r>
          </a:p>
          <a:p>
            <a:r>
              <a:rPr lang="et-EE" dirty="0" smtClean="0"/>
              <a:t>Tuleb kaks sorteeritud osalisti kokku panna (</a:t>
            </a:r>
            <a:r>
              <a:rPr lang="et-EE" i="1" dirty="0" err="1"/>
              <a:t>m</a:t>
            </a:r>
            <a:r>
              <a:rPr lang="et-EE" i="1" dirty="0" err="1" smtClean="0"/>
              <a:t>erge</a:t>
            </a:r>
            <a:r>
              <a:rPr lang="et-EE" dirty="0" smtClean="0"/>
              <a:t>)</a:t>
            </a:r>
          </a:p>
          <a:p>
            <a:pPr lvl="1"/>
            <a:r>
              <a:rPr lang="et-EE" dirty="0" smtClean="0"/>
              <a:t>Tulemus on pikkusega </a:t>
            </a:r>
            <a:r>
              <a:rPr lang="et-EE" i="1" dirty="0" smtClean="0"/>
              <a:t>n</a:t>
            </a:r>
            <a:endParaRPr lang="et-EE" dirty="0" smtClean="0"/>
          </a:p>
          <a:p>
            <a:pPr lvl="1"/>
            <a:r>
              <a:rPr lang="et-EE" dirty="0" smtClean="0"/>
              <a:t>Iga võrdlusega saame tulemusse 1 elemendi juurde,</a:t>
            </a:r>
            <a:br>
              <a:rPr lang="et-EE" dirty="0" smtClean="0"/>
            </a:br>
            <a:r>
              <a:rPr lang="et-EE" dirty="0" smtClean="0"/>
              <a:t>viimase niisama</a:t>
            </a:r>
            <a:br>
              <a:rPr lang="et-EE" dirty="0" smtClean="0"/>
            </a:br>
            <a:r>
              <a:rPr lang="et-EE" dirty="0" smtClean="0"/>
              <a:t>kokku </a:t>
            </a:r>
            <a:r>
              <a:rPr lang="et-EE" i="1" dirty="0" smtClean="0"/>
              <a:t>n-</a:t>
            </a:r>
            <a:r>
              <a:rPr lang="et-EE" dirty="0" smtClean="0"/>
              <a:t>1 võrdlust</a:t>
            </a:r>
          </a:p>
          <a:p>
            <a:endParaRPr lang="et-EE" dirty="0"/>
          </a:p>
          <a:p>
            <a:pPr marL="77787" indent="0">
              <a:buNone/>
            </a:pPr>
            <a:r>
              <a:rPr lang="et-EE" dirty="0" smtClean="0"/>
              <a:t>			K(</a:t>
            </a:r>
            <a:r>
              <a:rPr lang="et-EE" i="1" dirty="0" smtClean="0"/>
              <a:t>n</a:t>
            </a:r>
            <a:r>
              <a:rPr lang="et-EE" dirty="0" smtClean="0"/>
              <a:t>) = 2K(</a:t>
            </a:r>
            <a:r>
              <a:rPr lang="et-EE" i="1" dirty="0" smtClean="0"/>
              <a:t>n</a:t>
            </a:r>
            <a:r>
              <a:rPr lang="et-EE" dirty="0" smtClean="0"/>
              <a:t>/2) + (</a:t>
            </a:r>
            <a:r>
              <a:rPr lang="et-EE" i="1" dirty="0" smtClean="0"/>
              <a:t>n</a:t>
            </a:r>
            <a:r>
              <a:rPr lang="et-EE" dirty="0" smtClean="0"/>
              <a:t>-1)</a:t>
            </a:r>
          </a:p>
          <a:p>
            <a:pPr marL="77787" indent="0">
              <a:buNone/>
            </a:pPr>
            <a:r>
              <a:rPr lang="et-EE" dirty="0" smtClean="0"/>
              <a:t>???</a:t>
            </a:r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Mitu võrdlust on vaja?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39192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sz="2400" dirty="0" smtClean="0"/>
              <a:t>Kui listis on 2 elementi</a:t>
            </a:r>
          </a:p>
          <a:p>
            <a:pPr lvl="1"/>
            <a:r>
              <a:rPr lang="et-EE" sz="2000" dirty="0" smtClean="0"/>
              <a:t>1 võrdlus</a:t>
            </a:r>
          </a:p>
          <a:p>
            <a:r>
              <a:rPr lang="et-EE" sz="2400" dirty="0" smtClean="0"/>
              <a:t>Kui listis on 4 elementi, siis </a:t>
            </a:r>
          </a:p>
          <a:p>
            <a:pPr lvl="1"/>
            <a:r>
              <a:rPr lang="et-EE" sz="2000" dirty="0" smtClean="0"/>
              <a:t>Osalistide sorteerimised 1+1</a:t>
            </a:r>
          </a:p>
          <a:p>
            <a:pPr lvl="1"/>
            <a:r>
              <a:rPr lang="et-EE" sz="2000" dirty="0" err="1" smtClean="0"/>
              <a:t>Merge</a:t>
            </a:r>
            <a:r>
              <a:rPr lang="et-EE" sz="2000" dirty="0" smtClean="0"/>
              <a:t> 3</a:t>
            </a:r>
          </a:p>
          <a:p>
            <a:pPr lvl="1"/>
            <a:r>
              <a:rPr lang="et-EE" sz="2000" dirty="0" smtClean="0"/>
              <a:t>Kokku 5</a:t>
            </a:r>
          </a:p>
          <a:p>
            <a:r>
              <a:rPr lang="et-EE" sz="2400" dirty="0" smtClean="0"/>
              <a:t>Kui listis on 8 elementi, siis</a:t>
            </a:r>
          </a:p>
          <a:p>
            <a:pPr lvl="1"/>
            <a:r>
              <a:rPr lang="et-EE" sz="2000" dirty="0"/>
              <a:t>Osalistide sorteerimised </a:t>
            </a:r>
            <a:r>
              <a:rPr lang="et-EE" sz="2000" dirty="0" smtClean="0"/>
              <a:t>5+5</a:t>
            </a:r>
            <a:endParaRPr lang="et-EE" sz="2000" dirty="0"/>
          </a:p>
          <a:p>
            <a:pPr lvl="1"/>
            <a:r>
              <a:rPr lang="et-EE" sz="2000" dirty="0" err="1"/>
              <a:t>Merge</a:t>
            </a:r>
            <a:r>
              <a:rPr lang="et-EE" sz="2000" dirty="0"/>
              <a:t> </a:t>
            </a:r>
            <a:r>
              <a:rPr lang="et-EE" sz="2000" dirty="0" smtClean="0"/>
              <a:t>7</a:t>
            </a:r>
            <a:endParaRPr lang="et-EE" sz="2000" dirty="0"/>
          </a:p>
          <a:p>
            <a:pPr lvl="1"/>
            <a:r>
              <a:rPr lang="et-EE" sz="2000" dirty="0"/>
              <a:t>Kokku </a:t>
            </a:r>
            <a:r>
              <a:rPr lang="et-EE" sz="2000" dirty="0" smtClean="0"/>
              <a:t>17</a:t>
            </a:r>
          </a:p>
          <a:p>
            <a:r>
              <a:rPr lang="et-EE" sz="2400" dirty="0" smtClean="0"/>
              <a:t>Üldjuhul </a:t>
            </a:r>
          </a:p>
          <a:p>
            <a:pPr marL="469900" lvl="1" indent="0">
              <a:buNone/>
            </a:pPr>
            <a:r>
              <a:rPr lang="et-EE" sz="2000" dirty="0"/>
              <a:t>	</a:t>
            </a:r>
            <a:r>
              <a:rPr lang="et-EE" sz="2000" dirty="0" smtClean="0"/>
              <a:t>	(</a:t>
            </a:r>
            <a:r>
              <a:rPr lang="et-EE" sz="2000" i="1" dirty="0" smtClean="0"/>
              <a:t>n</a:t>
            </a:r>
            <a:r>
              <a:rPr lang="et-EE" sz="2000" dirty="0" smtClean="0"/>
              <a:t>-1)</a:t>
            </a:r>
            <a:r>
              <a:rPr lang="et-EE" sz="2000" dirty="0" err="1" smtClean="0"/>
              <a:t>log</a:t>
            </a:r>
            <a:r>
              <a:rPr lang="et-EE" sz="2000" dirty="0" smtClean="0"/>
              <a:t>(</a:t>
            </a:r>
            <a:r>
              <a:rPr lang="et-EE" sz="2000" i="1" dirty="0" smtClean="0"/>
              <a:t>n</a:t>
            </a:r>
            <a:r>
              <a:rPr lang="et-EE" sz="2000" dirty="0" smtClean="0"/>
              <a:t>-1) + </a:t>
            </a:r>
            <a:r>
              <a:rPr lang="et-EE" sz="2000" dirty="0" err="1" smtClean="0"/>
              <a:t>log</a:t>
            </a:r>
            <a:r>
              <a:rPr lang="et-EE" sz="2000" dirty="0" smtClean="0"/>
              <a:t>(</a:t>
            </a:r>
            <a:r>
              <a:rPr lang="et-EE" sz="2000" i="1" dirty="0" smtClean="0"/>
              <a:t>n</a:t>
            </a:r>
            <a:r>
              <a:rPr lang="et-EE" sz="2000" dirty="0" smtClean="0"/>
              <a:t>)</a:t>
            </a:r>
          </a:p>
          <a:p>
            <a:pPr marL="469900" lvl="1" indent="0">
              <a:buNone/>
            </a:pPr>
            <a:endParaRPr lang="et-EE" dirty="0" smtClean="0"/>
          </a:p>
          <a:p>
            <a:pPr lvl="1"/>
            <a:endParaRPr lang="et-EE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Proovime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404432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7787" indent="0">
              <a:buNone/>
            </a:pPr>
            <a:endParaRPr lang="et-EE" dirty="0" smtClean="0"/>
          </a:p>
          <a:p>
            <a:pPr marL="77787" indent="0">
              <a:buNone/>
            </a:pPr>
            <a:r>
              <a:rPr lang="et-EE" dirty="0" smtClean="0"/>
              <a:t>Eestis oli elanikke 1. jaanuar 2017</a:t>
            </a:r>
          </a:p>
          <a:p>
            <a:pPr marL="77787" indent="0">
              <a:buNone/>
            </a:pPr>
            <a:r>
              <a:rPr lang="et-EE" dirty="0"/>
              <a:t>	</a:t>
            </a:r>
            <a:r>
              <a:rPr lang="et-EE" dirty="0" smtClean="0"/>
              <a:t>				</a:t>
            </a:r>
            <a:r>
              <a:rPr lang="et-EE" b="1" dirty="0" smtClean="0"/>
              <a:t>1315635</a:t>
            </a:r>
          </a:p>
          <a:p>
            <a:endParaRPr lang="et-EE" dirty="0" smtClean="0"/>
          </a:p>
          <a:p>
            <a:r>
              <a:rPr lang="et-EE" dirty="0" smtClean="0"/>
              <a:t>Sorteerime need ära</a:t>
            </a:r>
          </a:p>
          <a:p>
            <a:pPr lvl="1"/>
            <a:r>
              <a:rPr lang="et-EE" dirty="0" smtClean="0"/>
              <a:t>Arvuti protsessor töötab </a:t>
            </a:r>
            <a:r>
              <a:rPr lang="et-EE" dirty="0"/>
              <a:t>4</a:t>
            </a:r>
            <a:r>
              <a:rPr lang="et-EE" dirty="0" smtClean="0"/>
              <a:t> GHz </a:t>
            </a:r>
          </a:p>
          <a:p>
            <a:pPr lvl="1"/>
            <a:r>
              <a:rPr lang="et-EE" dirty="0" smtClean="0"/>
              <a:t>Iga taktiga tehakse üks võrdlus</a:t>
            </a:r>
            <a:endParaRPr lang="et-EE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Mis vahet neil on?</a:t>
            </a:r>
            <a:endParaRPr lang="et-EE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691936"/>
              </p:ext>
            </p:extLst>
          </p:nvPr>
        </p:nvGraphicFramePr>
        <p:xfrm>
          <a:off x="1475656" y="486916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t-EE" dirty="0" smtClean="0"/>
                        <a:t>Algoritm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võrdlusi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Aega</a:t>
                      </a:r>
                      <a:endParaRPr lang="et-E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t-EE" dirty="0" err="1" smtClean="0"/>
                        <a:t>Selection</a:t>
                      </a:r>
                      <a:r>
                        <a:rPr lang="et-EE" baseline="0" dirty="0" smtClean="0"/>
                        <a:t> sort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8.7*10</a:t>
                      </a:r>
                      <a:r>
                        <a:rPr lang="et-EE" baseline="30000" dirty="0" smtClean="0"/>
                        <a:t>11</a:t>
                      </a:r>
                      <a:endParaRPr lang="et-EE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216s = 3.5 min</a:t>
                      </a:r>
                      <a:endParaRPr lang="et-E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t-EE" dirty="0" err="1" smtClean="0"/>
                        <a:t>Merge</a:t>
                      </a:r>
                      <a:r>
                        <a:rPr lang="et-EE" dirty="0" smtClean="0"/>
                        <a:t> sort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8.7*10</a:t>
                      </a:r>
                      <a:r>
                        <a:rPr lang="et-EE" baseline="30000" dirty="0" smtClean="0"/>
                        <a:t>7</a:t>
                      </a:r>
                      <a:endParaRPr lang="et-EE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0.007s</a:t>
                      </a:r>
                      <a:endParaRPr lang="et-E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056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/>
            <a:r>
              <a:rPr lang="et-EE" dirty="0" smtClean="0"/>
              <a:t>O-notatsioon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1312863"/>
            <a:ext cx="8115300" cy="5095875"/>
          </a:xfrm>
        </p:spPr>
        <p:txBody>
          <a:bodyPr/>
          <a:lstStyle/>
          <a:p>
            <a:pPr eaLnBrk="1">
              <a:tabLst>
                <a:tab pos="3044825" algn="l"/>
              </a:tabLst>
            </a:pPr>
            <a:r>
              <a:rPr lang="et-EE" altLang="en-US" sz="2400" dirty="0" smtClean="0">
                <a:solidFill>
                  <a:schemeClr val="tx1"/>
                </a:solidFill>
              </a:rPr>
              <a:t>O-notatsioonis esitatakse </a:t>
            </a:r>
            <a:br>
              <a:rPr lang="et-EE" altLang="en-US" sz="2400" dirty="0" smtClean="0">
                <a:solidFill>
                  <a:schemeClr val="tx1"/>
                </a:solidFill>
              </a:rPr>
            </a:br>
            <a:r>
              <a:rPr lang="et-EE" altLang="en-US" sz="2400" dirty="0" smtClean="0">
                <a:solidFill>
                  <a:schemeClr val="tx1"/>
                </a:solidFill>
              </a:rPr>
              <a:t>keerukusfunktsiooni määrav komponent </a:t>
            </a:r>
            <a:endParaRPr lang="et-EE" altLang="en-US" sz="2400" dirty="0">
              <a:solidFill>
                <a:schemeClr val="tx1"/>
              </a:solidFill>
            </a:endParaRPr>
          </a:p>
          <a:p>
            <a:pPr marL="77787" indent="0" eaLnBrk="1">
              <a:buNone/>
              <a:tabLst>
                <a:tab pos="3044825" algn="l"/>
              </a:tabLst>
            </a:pPr>
            <a:r>
              <a:rPr lang="et-EE" altLang="en-US" sz="2100" dirty="0" smtClean="0"/>
              <a:t>	</a:t>
            </a:r>
            <a:r>
              <a:rPr lang="et-EE" altLang="en-US" sz="2100" dirty="0" smtClean="0"/>
              <a:t>1/2 </a:t>
            </a:r>
            <a:r>
              <a:rPr lang="et-EE" altLang="en-US" sz="2100" dirty="0" smtClean="0"/>
              <a:t>(</a:t>
            </a:r>
            <a:r>
              <a:rPr lang="et-EE" altLang="en-US" sz="2100" i="1" dirty="0" smtClean="0"/>
              <a:t>n</a:t>
            </a:r>
            <a:r>
              <a:rPr lang="et-EE" altLang="en-US" sz="2100" dirty="0" smtClean="0"/>
              <a:t>-1)*</a:t>
            </a:r>
            <a:r>
              <a:rPr lang="et-EE" altLang="en-US" sz="2100" i="1" dirty="0" smtClean="0"/>
              <a:t>n </a:t>
            </a:r>
            <a:r>
              <a:rPr lang="en-US" altLang="en-US" sz="2100" dirty="0" smtClean="0">
                <a:sym typeface="Symbol" pitchFamily="18" charset="2"/>
              </a:rPr>
              <a:t></a:t>
            </a:r>
            <a:r>
              <a:rPr lang="en-US" altLang="en-US" sz="2100" dirty="0" smtClean="0"/>
              <a:t> O(</a:t>
            </a:r>
            <a:r>
              <a:rPr lang="en-US" altLang="en-US" sz="2100" i="1" dirty="0" smtClean="0"/>
              <a:t>n</a:t>
            </a:r>
            <a:r>
              <a:rPr lang="et-EE" altLang="en-US" sz="2100" baseline="30000" dirty="0"/>
              <a:t>2</a:t>
            </a:r>
            <a:r>
              <a:rPr lang="en-US" altLang="en-US" sz="2100" dirty="0" smtClean="0"/>
              <a:t>)</a:t>
            </a:r>
            <a:r>
              <a:rPr lang="et-EE" altLang="en-US" sz="2100" dirty="0" smtClean="0"/>
              <a:t>			</a:t>
            </a:r>
            <a:endParaRPr lang="et-EE" altLang="en-US" sz="2100" dirty="0" smtClean="0"/>
          </a:p>
          <a:p>
            <a:pPr eaLnBrk="1">
              <a:tabLst>
                <a:tab pos="3044825" algn="l"/>
              </a:tabLst>
            </a:pPr>
            <a:endParaRPr lang="et-EE" altLang="en-US" sz="2100" dirty="0"/>
          </a:p>
          <a:p>
            <a:pPr eaLnBrk="1">
              <a:tabLst>
                <a:tab pos="3044825" algn="l"/>
              </a:tabLst>
            </a:pPr>
            <a:r>
              <a:rPr lang="et-EE" altLang="en-US" sz="2400" dirty="0" smtClean="0"/>
              <a:t>Liidetavatest suurima keerukusega funktsioon</a:t>
            </a:r>
          </a:p>
          <a:p>
            <a:pPr marL="77787" indent="0" eaLnBrk="1">
              <a:buNone/>
              <a:tabLst>
                <a:tab pos="3044825" algn="l"/>
              </a:tabLst>
            </a:pPr>
            <a:r>
              <a:rPr lang="et-EE" altLang="en-US" sz="2100" i="1" dirty="0" smtClean="0"/>
              <a:t>	</a:t>
            </a:r>
            <a:r>
              <a:rPr lang="en-US" altLang="en-US" sz="2100" i="1" dirty="0" smtClean="0"/>
              <a:t>n</a:t>
            </a:r>
            <a:r>
              <a:rPr lang="et-EE" altLang="en-US" sz="2100" baseline="30000" dirty="0"/>
              <a:t>2</a:t>
            </a:r>
            <a:r>
              <a:rPr lang="en-US" altLang="en-US" sz="2100" dirty="0"/>
              <a:t> </a:t>
            </a:r>
            <a:r>
              <a:rPr lang="et-EE" altLang="en-US" sz="2100" dirty="0"/>
              <a:t>– n </a:t>
            </a:r>
            <a:r>
              <a:rPr lang="en-US" altLang="en-US" sz="2100" dirty="0">
                <a:sym typeface="Symbol" pitchFamily="18" charset="2"/>
              </a:rPr>
              <a:t></a:t>
            </a:r>
            <a:r>
              <a:rPr lang="en-US" altLang="en-US" sz="2100" dirty="0"/>
              <a:t> O(</a:t>
            </a:r>
            <a:r>
              <a:rPr lang="en-US" altLang="en-US" sz="2100" i="1" dirty="0"/>
              <a:t>n</a:t>
            </a:r>
            <a:r>
              <a:rPr lang="et-EE" altLang="en-US" sz="2100" baseline="30000" dirty="0"/>
              <a:t>2</a:t>
            </a:r>
            <a:r>
              <a:rPr lang="en-US" altLang="en-US" sz="2100" dirty="0"/>
              <a:t>)</a:t>
            </a:r>
            <a:endParaRPr lang="et-EE" altLang="en-US" sz="2100" dirty="0" smtClean="0"/>
          </a:p>
          <a:p>
            <a:pPr eaLnBrk="1">
              <a:tabLst>
                <a:tab pos="3044825" algn="l"/>
              </a:tabLst>
            </a:pPr>
            <a:r>
              <a:rPr lang="et-EE" altLang="en-US" sz="2400" dirty="0" smtClean="0"/>
              <a:t>Konstantseid kordajaid võib ignoreerida</a:t>
            </a:r>
            <a:endParaRPr lang="et-EE" altLang="en-US" sz="2400" dirty="0" smtClean="0"/>
          </a:p>
          <a:p>
            <a:pPr marL="77787" indent="0" eaLnBrk="1">
              <a:buNone/>
              <a:tabLst>
                <a:tab pos="3044825" algn="l"/>
              </a:tabLst>
            </a:pPr>
            <a:r>
              <a:rPr lang="et-EE" altLang="en-US" sz="2100" i="1" dirty="0"/>
              <a:t>	</a:t>
            </a:r>
            <a:r>
              <a:rPr lang="et-EE" altLang="en-US" sz="2100" i="1" dirty="0" smtClean="0"/>
              <a:t>½*</a:t>
            </a:r>
            <a:r>
              <a:rPr lang="en-US" altLang="en-US" sz="2100" i="1" dirty="0" smtClean="0"/>
              <a:t>n</a:t>
            </a:r>
            <a:r>
              <a:rPr lang="et-EE" altLang="en-US" sz="2100" baseline="30000" dirty="0" smtClean="0"/>
              <a:t>2</a:t>
            </a:r>
            <a:r>
              <a:rPr lang="et-EE" altLang="en-US" sz="2100" dirty="0" smtClean="0"/>
              <a:t> </a:t>
            </a:r>
            <a:r>
              <a:rPr lang="en-US" altLang="en-US" sz="2100" dirty="0">
                <a:sym typeface="Symbol" pitchFamily="18" charset="2"/>
              </a:rPr>
              <a:t></a:t>
            </a:r>
            <a:r>
              <a:rPr lang="en-US" altLang="en-US" sz="2100" dirty="0"/>
              <a:t> O(</a:t>
            </a:r>
            <a:r>
              <a:rPr lang="en-US" altLang="en-US" sz="2100" i="1" dirty="0"/>
              <a:t>n</a:t>
            </a:r>
            <a:r>
              <a:rPr lang="et-EE" altLang="en-US" sz="2100" baseline="30000" dirty="0"/>
              <a:t>2</a:t>
            </a:r>
            <a:r>
              <a:rPr lang="en-US" altLang="en-US" sz="2100" dirty="0"/>
              <a:t>)</a:t>
            </a:r>
            <a:endParaRPr lang="et-EE" altLang="en-US" sz="2100" dirty="0"/>
          </a:p>
          <a:p>
            <a:pPr eaLnBrk="1">
              <a:tabLst>
                <a:tab pos="3044825" algn="l"/>
              </a:tabLst>
            </a:pPr>
            <a:r>
              <a:rPr lang="et-EE" altLang="en-US" sz="2400" dirty="0" smtClean="0"/>
              <a:t>Spetsiaalsed </a:t>
            </a:r>
            <a:r>
              <a:rPr lang="et-EE" altLang="en-US" sz="2400" dirty="0" smtClean="0"/>
              <a:t>keerukusklassid</a:t>
            </a:r>
            <a:r>
              <a:rPr lang="en-US" altLang="en-US" sz="2400" dirty="0" smtClean="0"/>
              <a:t>:</a:t>
            </a:r>
          </a:p>
          <a:p>
            <a:pPr lvl="1" eaLnBrk="1">
              <a:buClr>
                <a:schemeClr val="tx1"/>
              </a:buClr>
              <a:buFontTx/>
              <a:buNone/>
              <a:tabLst>
                <a:tab pos="3044825" algn="l"/>
              </a:tabLst>
            </a:pPr>
            <a:r>
              <a:rPr lang="et-EE" altLang="en-US" sz="2100" b="1" i="1" dirty="0" smtClean="0">
                <a:solidFill>
                  <a:srgbClr val="3028FF"/>
                </a:solidFill>
              </a:rPr>
              <a:t>logaritmil</a:t>
            </a:r>
            <a:r>
              <a:rPr lang="en-US" altLang="en-US" sz="2100" b="1" i="1" dirty="0" err="1" smtClean="0">
                <a:solidFill>
                  <a:srgbClr val="3028FF"/>
                </a:solidFill>
              </a:rPr>
              <a:t>i</a:t>
            </a:r>
            <a:r>
              <a:rPr lang="et-EE" altLang="en-US" sz="2100" b="1" i="1" dirty="0" smtClean="0">
                <a:solidFill>
                  <a:srgbClr val="3028FF"/>
                </a:solidFill>
              </a:rPr>
              <a:t>ne</a:t>
            </a:r>
            <a:r>
              <a:rPr lang="en-US" altLang="en-US" sz="2100" dirty="0" smtClean="0"/>
              <a:t>:	</a:t>
            </a:r>
            <a:r>
              <a:rPr lang="en-US" altLang="en-US" sz="2100" b="1" dirty="0" smtClean="0"/>
              <a:t>O(log </a:t>
            </a:r>
            <a:r>
              <a:rPr lang="en-US" altLang="en-US" sz="2100" b="1" i="1" dirty="0" smtClean="0"/>
              <a:t>n</a:t>
            </a:r>
            <a:r>
              <a:rPr lang="en-US" altLang="en-US" sz="2100" b="1" dirty="0" smtClean="0"/>
              <a:t>)</a:t>
            </a:r>
            <a:endParaRPr lang="en-US" altLang="en-US" sz="2100" dirty="0" smtClean="0"/>
          </a:p>
          <a:p>
            <a:pPr lvl="1" eaLnBrk="1">
              <a:buClr>
                <a:schemeClr val="tx1"/>
              </a:buClr>
              <a:buFontTx/>
              <a:buNone/>
              <a:tabLst>
                <a:tab pos="3044825" algn="l"/>
              </a:tabLst>
            </a:pPr>
            <a:r>
              <a:rPr lang="en-US" altLang="en-US" sz="2100" b="1" i="1" dirty="0" err="1" smtClean="0">
                <a:solidFill>
                  <a:srgbClr val="FF1414"/>
                </a:solidFill>
              </a:rPr>
              <a:t>li</a:t>
            </a:r>
            <a:r>
              <a:rPr lang="et-EE" altLang="en-US" sz="2100" b="1" i="1" dirty="0" smtClean="0">
                <a:solidFill>
                  <a:srgbClr val="FF1414"/>
                </a:solidFill>
              </a:rPr>
              <a:t>neaarne</a:t>
            </a:r>
            <a:r>
              <a:rPr lang="en-US" altLang="en-US" sz="2100" dirty="0" smtClean="0"/>
              <a:t>:	</a:t>
            </a:r>
            <a:r>
              <a:rPr lang="en-US" altLang="en-US" sz="2100" b="1" dirty="0" smtClean="0"/>
              <a:t>O(</a:t>
            </a:r>
            <a:r>
              <a:rPr lang="en-US" altLang="en-US" sz="2100" b="1" i="1" dirty="0" smtClean="0"/>
              <a:t>n</a:t>
            </a:r>
            <a:r>
              <a:rPr lang="en-US" altLang="en-US" sz="2100" b="1" dirty="0" smtClean="0"/>
              <a:t>)</a:t>
            </a:r>
            <a:endParaRPr lang="en-US" altLang="en-US" sz="2100" dirty="0" smtClean="0"/>
          </a:p>
          <a:p>
            <a:pPr lvl="1" eaLnBrk="1">
              <a:buClr>
                <a:schemeClr val="tx1"/>
              </a:buClr>
              <a:buFontTx/>
              <a:buNone/>
              <a:tabLst>
                <a:tab pos="3044825" algn="l"/>
              </a:tabLst>
            </a:pPr>
            <a:r>
              <a:rPr lang="en-US" altLang="en-US" sz="2100" b="1" i="1" dirty="0" smtClean="0"/>
              <a:t>p</a:t>
            </a:r>
            <a:r>
              <a:rPr lang="et-EE" altLang="en-US" sz="2100" b="1" i="1" dirty="0" smtClean="0"/>
              <a:t>olünomiaalne</a:t>
            </a:r>
            <a:r>
              <a:rPr lang="en-US" altLang="en-US" sz="2100" dirty="0" smtClean="0"/>
              <a:t>:	</a:t>
            </a:r>
            <a:r>
              <a:rPr lang="en-US" altLang="en-US" sz="2100" b="1" dirty="0" smtClean="0"/>
              <a:t>O(</a:t>
            </a:r>
            <a:r>
              <a:rPr lang="en-US" altLang="en-US" sz="2100" b="1" i="1" dirty="0" err="1" smtClean="0"/>
              <a:t>n</a:t>
            </a:r>
            <a:r>
              <a:rPr lang="en-US" altLang="en-US" sz="2100" b="1" i="1" baseline="30000" dirty="0" err="1" smtClean="0"/>
              <a:t>k</a:t>
            </a:r>
            <a:r>
              <a:rPr lang="en-US" altLang="en-US" sz="2100" b="1" dirty="0" smtClean="0"/>
              <a:t>), </a:t>
            </a:r>
            <a:r>
              <a:rPr lang="en-US" altLang="en-US" sz="2100" b="1" i="1" dirty="0" smtClean="0"/>
              <a:t>k</a:t>
            </a:r>
            <a:r>
              <a:rPr lang="en-US" altLang="en-US" sz="2100" b="1" dirty="0" smtClean="0"/>
              <a:t> ≥ 1</a:t>
            </a:r>
            <a:endParaRPr lang="en-US" altLang="en-US" sz="2100" dirty="0" smtClean="0"/>
          </a:p>
          <a:p>
            <a:pPr lvl="1" eaLnBrk="1">
              <a:buClr>
                <a:schemeClr val="tx1"/>
              </a:buClr>
              <a:buFontTx/>
              <a:buNone/>
              <a:tabLst>
                <a:tab pos="3044825" algn="l"/>
              </a:tabLst>
            </a:pPr>
            <a:r>
              <a:rPr lang="en-US" altLang="en-US" sz="2100" b="1" i="1" dirty="0" smtClean="0">
                <a:solidFill>
                  <a:srgbClr val="CC3399"/>
                </a:solidFill>
              </a:rPr>
              <a:t>e</a:t>
            </a:r>
            <a:r>
              <a:rPr lang="et-EE" altLang="en-US" sz="2100" b="1" i="1" dirty="0" smtClean="0">
                <a:solidFill>
                  <a:srgbClr val="CC3399"/>
                </a:solidFill>
              </a:rPr>
              <a:t>ks</a:t>
            </a:r>
            <a:r>
              <a:rPr lang="en-US" altLang="en-US" sz="2100" b="1" i="1" dirty="0" smtClean="0">
                <a:solidFill>
                  <a:srgbClr val="CC3399"/>
                </a:solidFill>
              </a:rPr>
              <a:t>p</a:t>
            </a:r>
            <a:r>
              <a:rPr lang="et-EE" altLang="en-US" sz="2100" b="1" i="1" dirty="0" smtClean="0">
                <a:solidFill>
                  <a:srgbClr val="CC3399"/>
                </a:solidFill>
              </a:rPr>
              <a:t>onentsiaalne</a:t>
            </a:r>
            <a:r>
              <a:rPr lang="en-US" altLang="en-US" sz="2100" dirty="0" smtClean="0"/>
              <a:t>:	</a:t>
            </a:r>
            <a:r>
              <a:rPr lang="en-US" altLang="en-US" sz="2100" b="1" dirty="0" smtClean="0"/>
              <a:t>O(</a:t>
            </a:r>
            <a:r>
              <a:rPr lang="en-US" altLang="en-US" sz="2100" b="1" i="1" dirty="0" smtClean="0"/>
              <a:t>a</a:t>
            </a:r>
            <a:r>
              <a:rPr lang="en-US" altLang="en-US" sz="2100" b="1" i="1" baseline="30000" dirty="0" smtClean="0"/>
              <a:t>n</a:t>
            </a:r>
            <a:r>
              <a:rPr lang="en-US" altLang="en-US" sz="2100" b="1" dirty="0" smtClean="0"/>
              <a:t>), </a:t>
            </a:r>
            <a:r>
              <a:rPr lang="en-US" altLang="en-US" sz="2100" b="1" i="1" dirty="0" smtClean="0"/>
              <a:t>n</a:t>
            </a:r>
            <a:r>
              <a:rPr lang="en-US" altLang="en-US" sz="2100" b="1" dirty="0" smtClean="0"/>
              <a:t> &gt; 1</a:t>
            </a:r>
            <a:endParaRPr lang="en-US" sz="2100" b="1" dirty="0" smtClean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168" y="4149650"/>
            <a:ext cx="2858695" cy="225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1543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 smtClean="0"/>
          </a:p>
          <a:p>
            <a:r>
              <a:rPr lang="et-EE" dirty="0" err="1" smtClean="0"/>
              <a:t>Selection</a:t>
            </a:r>
            <a:r>
              <a:rPr lang="et-EE" dirty="0" smtClean="0"/>
              <a:t> sort</a:t>
            </a:r>
          </a:p>
          <a:p>
            <a:pPr marL="77787" indent="0">
              <a:buNone/>
            </a:pPr>
            <a:endParaRPr lang="et-EE" dirty="0" smtClean="0"/>
          </a:p>
          <a:p>
            <a:pPr marL="77787" indent="0">
              <a:buNone/>
            </a:pPr>
            <a:endParaRPr lang="et-EE" dirty="0"/>
          </a:p>
          <a:p>
            <a:pPr marL="77787" indent="0">
              <a:buNone/>
            </a:pPr>
            <a:endParaRPr lang="et-EE" dirty="0"/>
          </a:p>
          <a:p>
            <a:r>
              <a:rPr lang="et-EE" dirty="0" err="1" smtClean="0"/>
              <a:t>Merge</a:t>
            </a:r>
            <a:r>
              <a:rPr lang="et-EE" dirty="0" smtClean="0"/>
              <a:t> sort</a:t>
            </a:r>
          </a:p>
          <a:p>
            <a:pPr marL="469900" lvl="1" indent="0">
              <a:buNone/>
            </a:pPr>
            <a:r>
              <a:rPr lang="et-EE" sz="2000" dirty="0" smtClean="0"/>
              <a:t>	(</a:t>
            </a:r>
            <a:r>
              <a:rPr lang="et-EE" sz="2000" i="1" dirty="0"/>
              <a:t>n</a:t>
            </a:r>
            <a:r>
              <a:rPr lang="et-EE" sz="2000" dirty="0"/>
              <a:t>-1)</a:t>
            </a:r>
            <a:r>
              <a:rPr lang="et-EE" sz="2000" dirty="0" err="1"/>
              <a:t>log</a:t>
            </a:r>
            <a:r>
              <a:rPr lang="et-EE" sz="2000" dirty="0"/>
              <a:t>(</a:t>
            </a:r>
            <a:r>
              <a:rPr lang="et-EE" sz="2000" i="1" dirty="0"/>
              <a:t>n</a:t>
            </a:r>
            <a:r>
              <a:rPr lang="et-EE" sz="2000" dirty="0"/>
              <a:t>-1) + </a:t>
            </a:r>
            <a:r>
              <a:rPr lang="et-EE" sz="2000" dirty="0" err="1"/>
              <a:t>log</a:t>
            </a:r>
            <a:r>
              <a:rPr lang="et-EE" sz="2000" dirty="0"/>
              <a:t>(</a:t>
            </a:r>
            <a:r>
              <a:rPr lang="et-EE" sz="2000" i="1" dirty="0"/>
              <a:t>n</a:t>
            </a:r>
            <a:r>
              <a:rPr lang="et-EE" sz="2000" dirty="0"/>
              <a:t>)</a:t>
            </a:r>
          </a:p>
          <a:p>
            <a:pPr marL="77787" indent="0">
              <a:buNone/>
            </a:pPr>
            <a:endParaRPr lang="et-EE" dirty="0" smtClean="0"/>
          </a:p>
          <a:p>
            <a:pPr marL="77787" indent="0">
              <a:buNone/>
            </a:pPr>
            <a:r>
              <a:rPr lang="et-EE" dirty="0" smtClean="0"/>
              <a:t>Neid on võimalik määrata ilma katsetamata, algoritmi analüüsides</a:t>
            </a:r>
            <a:endParaRPr lang="et-EE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Sorteerimiste keerukused</a:t>
            </a:r>
            <a:endParaRPr lang="et-EE" dirty="0"/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1347212" y="2245891"/>
            <a:ext cx="665252" cy="510778"/>
          </a:xfrm>
          <a:prstGeom prst="roundRect">
            <a:avLst>
              <a:gd name="adj" fmla="val 16667"/>
            </a:avLst>
          </a:prstGeom>
          <a:noFill/>
          <a:ln w="12700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 i="1" dirty="0">
                <a:solidFill>
                  <a:schemeClr val="tx1"/>
                </a:solidFill>
              </a:rPr>
              <a:t> </a:t>
            </a:r>
            <a:r>
              <a:rPr lang="en-US" b="1" i="1" dirty="0" smtClean="0">
                <a:solidFill>
                  <a:schemeClr val="tx1"/>
                </a:solidFill>
              </a:rPr>
              <a:t>n</a:t>
            </a:r>
            <a:r>
              <a:rPr lang="et-EE" b="1" i="1" dirty="0" smtClean="0">
                <a:solidFill>
                  <a:schemeClr val="tx1"/>
                </a:solidFill>
              </a:rPr>
              <a:t>-1</a:t>
            </a: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1450399" y="2348880"/>
            <a:ext cx="2201863" cy="955675"/>
            <a:chOff x="3910" y="3744"/>
            <a:chExt cx="1387" cy="602"/>
          </a:xfrm>
        </p:grpSpPr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>
              <a:off x="3910" y="3840"/>
              <a:ext cx="633" cy="357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/>
                  </a:solidFill>
                  <a:latin typeface="Symbol" pitchFamily="18" charset="2"/>
                </a:rPr>
                <a:t>S</a:t>
              </a:r>
              <a:r>
                <a:rPr lang="en-US" sz="2400" b="1" i="1" dirty="0">
                  <a:solidFill>
                    <a:schemeClr val="tx1"/>
                  </a:solidFill>
                </a:rPr>
                <a:t>  </a:t>
              </a:r>
              <a:r>
                <a:rPr lang="en-US" sz="2400" b="1" i="1" dirty="0" err="1">
                  <a:solidFill>
                    <a:schemeClr val="tx1"/>
                  </a:solidFill>
                </a:rPr>
                <a:t>i</a:t>
              </a:r>
              <a:r>
                <a:rPr lang="en-US" sz="2400" b="1" i="1" dirty="0">
                  <a:solidFill>
                    <a:schemeClr val="tx1"/>
                  </a:solidFill>
                </a:rPr>
                <a:t>  =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AutoShape 8"/>
            <p:cNvSpPr>
              <a:spLocks noChangeArrowheads="1"/>
            </p:cNvSpPr>
            <p:nvPr/>
          </p:nvSpPr>
          <p:spPr bwMode="auto">
            <a:xfrm>
              <a:off x="3910" y="4032"/>
              <a:ext cx="362" cy="314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i="1">
                  <a:solidFill>
                    <a:schemeClr val="tx1"/>
                  </a:solidFill>
                </a:rPr>
                <a:t>i</a:t>
              </a:r>
              <a:r>
                <a:rPr lang="en-US" b="1" i="1">
                  <a:solidFill>
                    <a:schemeClr val="tx1"/>
                  </a:solidFill>
                </a:rPr>
                <a:t>=</a:t>
              </a:r>
              <a:r>
                <a:rPr lang="en-US" b="1">
                  <a:solidFill>
                    <a:schemeClr val="tx1"/>
                  </a:solidFill>
                </a:rPr>
                <a:t>1</a:t>
              </a:r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8" name="AutoShape 9"/>
            <p:cNvSpPr>
              <a:spLocks noChangeArrowheads="1"/>
            </p:cNvSpPr>
            <p:nvPr/>
          </p:nvSpPr>
          <p:spPr bwMode="auto">
            <a:xfrm>
              <a:off x="4515" y="3744"/>
              <a:ext cx="782" cy="322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t-EE" sz="2400" b="1" dirty="0" smtClean="0">
                  <a:solidFill>
                    <a:schemeClr val="tx1"/>
                  </a:solidFill>
                </a:rPr>
                <a:t>(</a:t>
              </a:r>
              <a:r>
                <a:rPr lang="en-US" sz="2400" b="1" i="1" dirty="0" smtClean="0">
                  <a:solidFill>
                    <a:schemeClr val="tx1"/>
                  </a:solidFill>
                </a:rPr>
                <a:t>n</a:t>
              </a:r>
              <a:r>
                <a:rPr lang="et-EE" sz="2400" b="1" dirty="0" smtClean="0">
                  <a:solidFill>
                    <a:schemeClr val="tx1"/>
                  </a:solidFill>
                </a:rPr>
                <a:t>-1)</a:t>
              </a:r>
              <a:r>
                <a:rPr lang="en-US" sz="2400" b="1" dirty="0" smtClean="0">
                  <a:solidFill>
                    <a:schemeClr val="tx1"/>
                  </a:solidFill>
                </a:rPr>
                <a:t>(</a:t>
              </a:r>
              <a:r>
                <a:rPr lang="en-US" sz="2400" b="1" i="1" dirty="0" smtClean="0">
                  <a:solidFill>
                    <a:schemeClr val="tx1"/>
                  </a:solidFill>
                </a:rPr>
                <a:t>n</a:t>
              </a:r>
              <a:r>
                <a:rPr lang="en-US" sz="2400" b="1" dirty="0" smtClean="0">
                  <a:solidFill>
                    <a:schemeClr val="tx1"/>
                  </a:solidFill>
                </a:rPr>
                <a:t>)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auto">
            <a:xfrm>
              <a:off x="4752" y="4014"/>
              <a:ext cx="224" cy="306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>
                  <a:solidFill>
                    <a:schemeClr val="tx1"/>
                  </a:solidFill>
                </a:rPr>
                <a:t>2</a:t>
              </a:r>
              <a:endParaRPr lang="en-US" sz="2400" b="1" i="1">
                <a:solidFill>
                  <a:schemeClr val="tx1"/>
                </a:solidFill>
              </a:endParaRPr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H="1">
              <a:off x="4608" y="4032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700582" y="2425083"/>
            <a:ext cx="1330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800" dirty="0">
                <a:sym typeface="Symbol" pitchFamily="18" charset="2"/>
              </a:rPr>
              <a:t></a:t>
            </a:r>
            <a:r>
              <a:rPr lang="en-US" altLang="en-US" sz="2800" dirty="0"/>
              <a:t> O(</a:t>
            </a:r>
            <a:r>
              <a:rPr lang="en-US" altLang="en-US" sz="2800" i="1" dirty="0"/>
              <a:t>n</a:t>
            </a:r>
            <a:r>
              <a:rPr lang="et-EE" altLang="en-US" sz="2800" baseline="30000" dirty="0"/>
              <a:t>2</a:t>
            </a:r>
            <a:r>
              <a:rPr lang="en-US" altLang="en-US" sz="2800" dirty="0"/>
              <a:t>)</a:t>
            </a:r>
            <a:endParaRPr lang="et-EE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436096" y="3893690"/>
            <a:ext cx="1997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800" dirty="0">
                <a:sym typeface="Symbol" pitchFamily="18" charset="2"/>
              </a:rPr>
              <a:t></a:t>
            </a:r>
            <a:r>
              <a:rPr lang="en-US" altLang="en-US" sz="2800" dirty="0"/>
              <a:t> </a:t>
            </a:r>
            <a:r>
              <a:rPr lang="en-US" altLang="en-US" sz="2800" dirty="0" smtClean="0"/>
              <a:t>O(</a:t>
            </a:r>
            <a:r>
              <a:rPr lang="en-US" altLang="en-US" sz="2800" i="1" dirty="0" smtClean="0"/>
              <a:t>n</a:t>
            </a:r>
            <a:r>
              <a:rPr lang="et-EE" altLang="en-US" sz="2800" baseline="30000" dirty="0"/>
              <a:t> </a:t>
            </a:r>
            <a:r>
              <a:rPr lang="et-EE" altLang="en-US" sz="2800" dirty="0" err="1" smtClean="0"/>
              <a:t>log</a:t>
            </a:r>
            <a:r>
              <a:rPr lang="et-EE" altLang="en-US" sz="2800" dirty="0" smtClean="0"/>
              <a:t> </a:t>
            </a:r>
            <a:r>
              <a:rPr lang="et-EE" altLang="en-US" sz="2800" i="1" dirty="0" smtClean="0"/>
              <a:t>n</a:t>
            </a:r>
            <a:r>
              <a:rPr lang="et-EE" altLang="en-US" sz="2800" dirty="0" smtClean="0"/>
              <a:t>)</a:t>
            </a:r>
            <a:endParaRPr lang="et-EE" sz="2800" dirty="0"/>
          </a:p>
        </p:txBody>
      </p:sp>
    </p:spTree>
    <p:extLst>
      <p:ext uri="{BB962C8B-B14F-4D97-AF65-F5344CB8AC3E}">
        <p14:creationId xmlns:p14="http://schemas.microsoft.com/office/powerpoint/2010/main" val="165472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Quicksort</a:t>
            </a:r>
            <a:endParaRPr 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1312863"/>
            <a:ext cx="8091487" cy="5095875"/>
          </a:xfrm>
        </p:spPr>
        <p:txBody>
          <a:bodyPr/>
          <a:lstStyle/>
          <a:p>
            <a:pPr marL="554038" indent="-476250">
              <a:buFont typeface="Wingdings" pitchFamily="2" charset="2"/>
              <a:buNone/>
            </a:pPr>
            <a:r>
              <a:rPr lang="et-EE" sz="2100" dirty="0">
                <a:solidFill>
                  <a:srgbClr val="990033"/>
                </a:solidFill>
                <a:sym typeface="Wingdings" pitchFamily="2" charset="2"/>
              </a:rPr>
              <a:t></a:t>
            </a:r>
            <a:r>
              <a:rPr lang="en-US" sz="2100" dirty="0"/>
              <a:t> </a:t>
            </a:r>
            <a:r>
              <a:rPr lang="et-EE" sz="2100" dirty="0"/>
              <a:t>	</a:t>
            </a:r>
            <a:r>
              <a:rPr lang="en-US" sz="2100" dirty="0" err="1"/>
              <a:t>Valime</a:t>
            </a:r>
            <a:r>
              <a:rPr lang="en-US" sz="2100" dirty="0"/>
              <a:t> </a:t>
            </a:r>
            <a:r>
              <a:rPr lang="en-US" sz="2100" dirty="0" err="1"/>
              <a:t>ühe</a:t>
            </a:r>
            <a:r>
              <a:rPr lang="en-US" sz="2100" dirty="0"/>
              <a:t> </a:t>
            </a:r>
            <a:r>
              <a:rPr lang="en-US" sz="2100" dirty="0" err="1"/>
              <a:t>elemendi</a:t>
            </a:r>
            <a:r>
              <a:rPr lang="en-US" sz="2100" dirty="0"/>
              <a:t> </a:t>
            </a:r>
            <a:r>
              <a:rPr lang="en-US" sz="2100" dirty="0" err="1"/>
              <a:t>teljeks</a:t>
            </a:r>
            <a:r>
              <a:rPr lang="en-US" sz="2100" dirty="0"/>
              <a:t> (pivot)</a:t>
            </a:r>
          </a:p>
          <a:p>
            <a:pPr marL="554038" indent="-476250">
              <a:buFont typeface="Wingdings" pitchFamily="2" charset="2"/>
              <a:buNone/>
            </a:pPr>
            <a:r>
              <a:rPr lang="et-EE" sz="2100" dirty="0"/>
              <a:t>	</a:t>
            </a:r>
            <a:r>
              <a:rPr lang="en-US" sz="2100" dirty="0" err="1"/>
              <a:t>Sorteerime</a:t>
            </a:r>
            <a:r>
              <a:rPr lang="en-US" sz="2100" dirty="0"/>
              <a:t> </a:t>
            </a:r>
            <a:r>
              <a:rPr lang="en-US" sz="2100" dirty="0" err="1"/>
              <a:t>kõik</a:t>
            </a:r>
            <a:r>
              <a:rPr lang="en-US" sz="2100" dirty="0"/>
              <a:t> </a:t>
            </a:r>
            <a:r>
              <a:rPr lang="en-US" sz="2100" dirty="0" err="1"/>
              <a:t>teljest</a:t>
            </a:r>
            <a:r>
              <a:rPr lang="en-US" sz="2100" dirty="0"/>
              <a:t> </a:t>
            </a:r>
            <a:r>
              <a:rPr lang="en-US" sz="2100" dirty="0" err="1"/>
              <a:t>väiksemad</a:t>
            </a:r>
            <a:r>
              <a:rPr lang="en-US" sz="2100" dirty="0"/>
              <a:t> </a:t>
            </a:r>
            <a:r>
              <a:rPr lang="en-US" sz="2100" dirty="0" err="1"/>
              <a:t>temast</a:t>
            </a:r>
            <a:r>
              <a:rPr lang="en-US" sz="2100" dirty="0"/>
              <a:t> </a:t>
            </a:r>
            <a:r>
              <a:rPr lang="en-US" sz="2100" dirty="0" err="1"/>
              <a:t>vasakule</a:t>
            </a:r>
            <a:r>
              <a:rPr lang="en-US" sz="2100" dirty="0"/>
              <a:t> </a:t>
            </a:r>
            <a:r>
              <a:rPr lang="en-US" sz="2100" dirty="0" err="1"/>
              <a:t>ja</a:t>
            </a:r>
            <a:r>
              <a:rPr lang="en-US" sz="2100" dirty="0"/>
              <a:t> </a:t>
            </a:r>
            <a:r>
              <a:rPr lang="en-US" sz="2100" dirty="0" err="1"/>
              <a:t>suuremad</a:t>
            </a:r>
            <a:r>
              <a:rPr lang="en-US" sz="2100" dirty="0"/>
              <a:t> </a:t>
            </a:r>
            <a:r>
              <a:rPr lang="en-US" sz="2100" dirty="0" err="1"/>
              <a:t>paremale</a:t>
            </a:r>
            <a:endParaRPr lang="en-US" sz="2100" dirty="0"/>
          </a:p>
          <a:p>
            <a:pPr marL="554038" indent="-476250">
              <a:buFont typeface="Wingdings" pitchFamily="2" charset="2"/>
              <a:buNone/>
            </a:pPr>
            <a:r>
              <a:rPr lang="et-EE" sz="2100" dirty="0"/>
              <a:t>	</a:t>
            </a:r>
            <a:r>
              <a:rPr lang="en-US" sz="2100" dirty="0" err="1"/>
              <a:t>Sorteerime</a:t>
            </a:r>
            <a:r>
              <a:rPr lang="en-US" sz="2100" dirty="0"/>
              <a:t> </a:t>
            </a:r>
            <a:r>
              <a:rPr lang="en-US" sz="2100" dirty="0" err="1"/>
              <a:t>teljest</a:t>
            </a:r>
            <a:r>
              <a:rPr lang="en-US" sz="2100" dirty="0"/>
              <a:t> </a:t>
            </a:r>
            <a:r>
              <a:rPr lang="en-US" sz="2100" dirty="0" err="1"/>
              <a:t>paremale</a:t>
            </a:r>
            <a:r>
              <a:rPr lang="en-US" sz="2100" dirty="0"/>
              <a:t> </a:t>
            </a:r>
            <a:r>
              <a:rPr lang="en-US" sz="2100" dirty="0" err="1"/>
              <a:t>ja</a:t>
            </a:r>
            <a:r>
              <a:rPr lang="en-US" sz="2100" dirty="0"/>
              <a:t> </a:t>
            </a:r>
            <a:r>
              <a:rPr lang="en-US" sz="2100" dirty="0" err="1"/>
              <a:t>vasakule</a:t>
            </a:r>
            <a:r>
              <a:rPr lang="en-US" sz="2100" dirty="0"/>
              <a:t> </a:t>
            </a:r>
            <a:r>
              <a:rPr lang="en-US" sz="2100" dirty="0" err="1"/>
              <a:t>jääva</a:t>
            </a:r>
            <a:r>
              <a:rPr lang="en-US" sz="2100" dirty="0"/>
              <a:t> </a:t>
            </a:r>
            <a:r>
              <a:rPr lang="en-US" sz="2100" dirty="0" err="1"/>
              <a:t>massiivi</a:t>
            </a:r>
            <a:endParaRPr lang="et-EE" sz="2100" dirty="0"/>
          </a:p>
          <a:p>
            <a:pPr marL="554038" indent="-476250">
              <a:buFont typeface="Wingdings" pitchFamily="2" charset="2"/>
              <a:buNone/>
            </a:pPr>
            <a:r>
              <a:rPr lang="et-EE" sz="2100" dirty="0">
                <a:solidFill>
                  <a:srgbClr val="990033"/>
                </a:solidFill>
                <a:sym typeface="Wingdings" pitchFamily="2" charset="2"/>
              </a:rPr>
              <a:t>	</a:t>
            </a:r>
            <a:r>
              <a:rPr lang="et-EE" sz="2100" dirty="0">
                <a:solidFill>
                  <a:schemeClr val="tx1"/>
                </a:solidFill>
                <a:sym typeface="Wingdings" pitchFamily="2" charset="2"/>
              </a:rPr>
              <a:t>Ühendame vasaku massiivi, telje ja parema massiivi üksteise järgi</a:t>
            </a:r>
          </a:p>
          <a:p>
            <a:pPr marL="554038" indent="-476250">
              <a:buFont typeface="Wingdings" pitchFamily="2" charset="2"/>
              <a:buNone/>
            </a:pPr>
            <a:r>
              <a:rPr lang="et-EE" sz="2100" dirty="0">
                <a:solidFill>
                  <a:srgbClr val="990033"/>
                </a:solidFill>
                <a:sym typeface="Wingdings" pitchFamily="2" charset="2"/>
              </a:rPr>
              <a:t>	</a:t>
            </a:r>
            <a:r>
              <a:rPr lang="et-EE" sz="2100" dirty="0"/>
              <a:t>Jagamise lõpetamistingimuseks on 1 elemendiga </a:t>
            </a:r>
            <a:r>
              <a:rPr lang="et-EE" sz="2100" dirty="0" smtClean="0"/>
              <a:t>massiiv</a:t>
            </a:r>
            <a:r>
              <a:rPr lang="en-US" sz="2100" dirty="0" smtClean="0">
                <a:solidFill>
                  <a:srgbClr val="990033"/>
                </a:solidFill>
                <a:sym typeface="Wingdings" pitchFamily="2" charset="2"/>
              </a:rPr>
              <a:t/>
            </a:r>
            <a:br>
              <a:rPr lang="en-US" sz="2100" dirty="0" smtClean="0">
                <a:solidFill>
                  <a:srgbClr val="990033"/>
                </a:solidFill>
                <a:sym typeface="Wingdings" pitchFamily="2" charset="2"/>
              </a:rPr>
            </a:br>
            <a:r>
              <a:rPr lang="et-EE" sz="2100" dirty="0" smtClean="0"/>
              <a:t>Ühe </a:t>
            </a:r>
            <a:r>
              <a:rPr lang="et-EE" sz="2100" dirty="0"/>
              <a:t>elemendiga massiivi võib lugeda sorteerituks, tagastame sellesama </a:t>
            </a:r>
            <a:r>
              <a:rPr lang="et-EE" sz="2100" dirty="0" smtClean="0"/>
              <a:t>massiivi</a:t>
            </a:r>
            <a:endParaRPr lang="en-US" sz="2100" dirty="0" smtClean="0"/>
          </a:p>
          <a:p>
            <a:pPr marL="554038" indent="-476250">
              <a:buNone/>
            </a:pPr>
            <a:endParaRPr lang="en-US" sz="2100" dirty="0"/>
          </a:p>
        </p:txBody>
      </p:sp>
      <p:pic>
        <p:nvPicPr>
          <p:cNvPr id="4" name="Picture 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4953000"/>
            <a:ext cx="1333500" cy="13335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5" name="Picture 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5900" y="4953000"/>
            <a:ext cx="1333500" cy="13335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5516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 smtClean="0"/>
          </a:p>
          <a:p>
            <a:pPr marL="77787" indent="0">
              <a:buNone/>
            </a:pPr>
            <a:endParaRPr lang="et-EE" dirty="0"/>
          </a:p>
          <a:p>
            <a:endParaRPr lang="et-EE" dirty="0" smtClean="0"/>
          </a:p>
          <a:p>
            <a:endParaRPr lang="et-EE" dirty="0"/>
          </a:p>
          <a:p>
            <a:endParaRPr lang="et-EE" dirty="0" smtClean="0"/>
          </a:p>
          <a:p>
            <a:r>
              <a:rPr lang="et-EE" dirty="0" smtClean="0"/>
              <a:t>Halvima juhu keerukus			</a:t>
            </a:r>
            <a:r>
              <a:rPr lang="en-US" altLang="en-US" sz="2400" dirty="0"/>
              <a:t>O(</a:t>
            </a:r>
            <a:r>
              <a:rPr lang="en-US" altLang="en-US" sz="2400" i="1" dirty="0"/>
              <a:t>n</a:t>
            </a:r>
            <a:r>
              <a:rPr lang="et-EE" altLang="en-US" sz="2400" baseline="30000" dirty="0"/>
              <a:t>2</a:t>
            </a:r>
            <a:r>
              <a:rPr lang="en-US" altLang="en-US" sz="2400" dirty="0" smtClean="0"/>
              <a:t>)</a:t>
            </a:r>
            <a:endParaRPr lang="et-EE" dirty="0" smtClean="0"/>
          </a:p>
          <a:p>
            <a:r>
              <a:rPr lang="et-EE" dirty="0" smtClean="0"/>
              <a:t>Keskmise juhu keerukus		</a:t>
            </a:r>
            <a:r>
              <a:rPr lang="en-US" altLang="en-US" sz="2400" dirty="0"/>
              <a:t> O(</a:t>
            </a:r>
            <a:r>
              <a:rPr lang="en-US" altLang="en-US" sz="2400" i="1" dirty="0"/>
              <a:t>n</a:t>
            </a:r>
            <a:r>
              <a:rPr lang="et-EE" altLang="en-US" sz="2400" baseline="30000" dirty="0"/>
              <a:t> </a:t>
            </a:r>
            <a:r>
              <a:rPr lang="et-EE" altLang="en-US" sz="2400" dirty="0" err="1"/>
              <a:t>log</a:t>
            </a:r>
            <a:r>
              <a:rPr lang="et-EE" altLang="en-US" sz="2400" dirty="0"/>
              <a:t> </a:t>
            </a:r>
            <a:r>
              <a:rPr lang="et-EE" altLang="en-US" sz="2400" i="1" dirty="0"/>
              <a:t>n</a:t>
            </a:r>
            <a:r>
              <a:rPr lang="et-EE" altLang="en-US" sz="2400" dirty="0" smtClean="0"/>
              <a:t>)</a:t>
            </a:r>
          </a:p>
          <a:p>
            <a:endParaRPr lang="et-EE" sz="2400" dirty="0"/>
          </a:p>
          <a:p>
            <a:pPr marL="77787" indent="0">
              <a:buNone/>
            </a:pPr>
            <a:r>
              <a:rPr lang="et-EE" sz="2400" dirty="0" smtClean="0"/>
              <a:t>Mis on </a:t>
            </a:r>
            <a:r>
              <a:rPr lang="et-EE" sz="2400" i="1" dirty="0" err="1" smtClean="0"/>
              <a:t>quicksort</a:t>
            </a:r>
            <a:r>
              <a:rPr lang="et-EE" sz="2400" i="1" dirty="0" smtClean="0"/>
              <a:t>-i </a:t>
            </a:r>
            <a:r>
              <a:rPr lang="et-EE" sz="2400" dirty="0" smtClean="0"/>
              <a:t>jaoks halvim sisend?</a:t>
            </a:r>
            <a:endParaRPr lang="et-EE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Erinevad keerukusmõõdud</a:t>
            </a:r>
            <a:endParaRPr lang="et-EE" dirty="0"/>
          </a:p>
        </p:txBody>
      </p:sp>
      <p:graphicFrame>
        <p:nvGraphicFramePr>
          <p:cNvPr id="4" name="Sisu kohatäide 3"/>
          <p:cNvGraphicFramePr>
            <a:graphicFrameLocks/>
          </p:cNvGraphicFramePr>
          <p:nvPr/>
        </p:nvGraphicFramePr>
        <p:xfrm>
          <a:off x="2123728" y="1628800"/>
          <a:ext cx="5256585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195"/>
                <a:gridCol w="1752195"/>
                <a:gridCol w="1752195"/>
              </a:tblGrid>
              <a:tr h="322054">
                <a:tc>
                  <a:txBody>
                    <a:bodyPr/>
                    <a:lstStyle/>
                    <a:p>
                      <a:r>
                        <a:rPr lang="et-EE" dirty="0" smtClean="0"/>
                        <a:t>n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Võrdlusi min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Võrdlusi </a:t>
                      </a:r>
                      <a:r>
                        <a:rPr lang="et-EE" dirty="0" err="1" smtClean="0"/>
                        <a:t>max</a:t>
                      </a:r>
                      <a:endParaRPr lang="et-EE" dirty="0"/>
                    </a:p>
                  </a:txBody>
                  <a:tcPr/>
                </a:tc>
              </a:tr>
              <a:tr h="322054">
                <a:tc>
                  <a:txBody>
                    <a:bodyPr/>
                    <a:lstStyle/>
                    <a:p>
                      <a:r>
                        <a:rPr lang="et-EE" dirty="0" smtClean="0"/>
                        <a:t>2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1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1</a:t>
                      </a:r>
                      <a:endParaRPr lang="et-EE" dirty="0"/>
                    </a:p>
                  </a:txBody>
                  <a:tcPr/>
                </a:tc>
              </a:tr>
              <a:tr h="322054">
                <a:tc>
                  <a:txBody>
                    <a:bodyPr/>
                    <a:lstStyle/>
                    <a:p>
                      <a:r>
                        <a:rPr lang="et-EE" dirty="0" smtClean="0"/>
                        <a:t>4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4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6</a:t>
                      </a:r>
                      <a:endParaRPr lang="et-EE" dirty="0"/>
                    </a:p>
                  </a:txBody>
                  <a:tcPr/>
                </a:tc>
              </a:tr>
              <a:tr h="322054">
                <a:tc>
                  <a:txBody>
                    <a:bodyPr/>
                    <a:lstStyle/>
                    <a:p>
                      <a:r>
                        <a:rPr lang="et-EE" dirty="0" smtClean="0"/>
                        <a:t>8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13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t-EE" dirty="0" smtClean="0"/>
                        <a:t>28</a:t>
                      </a:r>
                      <a:endParaRPr lang="et-E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966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Miks on vaja algoritme ja andmestruktuure</a:t>
            </a:r>
            <a:endParaRPr 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539750" y="1312863"/>
            <a:ext cx="7934325" cy="50927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t-EE" dirty="0" smtClean="0"/>
              <a:t>Leida kiireim tee punktist  A punkti B</a:t>
            </a:r>
          </a:p>
          <a:p>
            <a:r>
              <a:rPr lang="et-EE" dirty="0" smtClean="0"/>
              <a:t>Andmestruktuurid</a:t>
            </a:r>
          </a:p>
          <a:p>
            <a:pPr lvl="1">
              <a:buFont typeface="Arial" charset="0"/>
              <a:buNone/>
            </a:pPr>
            <a:r>
              <a:rPr lang="et-EE" dirty="0" smtClean="0"/>
              <a:t>Andmed tuleb kuidagi esitada</a:t>
            </a:r>
          </a:p>
          <a:p>
            <a:pPr lvl="1"/>
            <a:r>
              <a:rPr lang="et-EE" dirty="0" smtClean="0"/>
              <a:t>Sõidurajad, võimalikud pöörded,</a:t>
            </a:r>
            <a:br>
              <a:rPr lang="et-EE" dirty="0" smtClean="0"/>
            </a:br>
            <a:r>
              <a:rPr lang="et-EE" dirty="0" err="1" smtClean="0"/>
              <a:t>mitmetasandilised</a:t>
            </a:r>
            <a:r>
              <a:rPr lang="et-EE" dirty="0" smtClean="0"/>
              <a:t> teed,</a:t>
            </a:r>
            <a:br>
              <a:rPr lang="et-EE" dirty="0" smtClean="0"/>
            </a:br>
            <a:r>
              <a:rPr lang="et-EE" dirty="0" smtClean="0"/>
              <a:t>ühesuunalised tänavad,</a:t>
            </a:r>
            <a:br>
              <a:rPr lang="et-EE" dirty="0" smtClean="0"/>
            </a:br>
            <a:r>
              <a:rPr lang="et-EE" dirty="0" smtClean="0"/>
              <a:t>liikumiskiiruse erinevus</a:t>
            </a:r>
          </a:p>
          <a:p>
            <a:r>
              <a:rPr lang="et-EE" dirty="0" smtClean="0"/>
              <a:t>Kiire algoritm</a:t>
            </a:r>
          </a:p>
          <a:p>
            <a:pPr lvl="1"/>
            <a:r>
              <a:rPr lang="et-EE" dirty="0" smtClean="0"/>
              <a:t>Piiratud arvutusvõimsus</a:t>
            </a:r>
          </a:p>
          <a:p>
            <a:pPr lvl="1"/>
            <a:r>
              <a:rPr lang="et-EE" dirty="0" smtClean="0"/>
              <a:t>Suur andmemaht (kõik Euroopa teed-tänavad)</a:t>
            </a:r>
          </a:p>
          <a:p>
            <a:pPr lvl="1"/>
            <a:r>
              <a:rPr lang="et-EE" dirty="0" smtClean="0"/>
              <a:t>Arvuti ei vaata kaardile “ülevalt-alla” </a:t>
            </a:r>
            <a:br>
              <a:rPr lang="et-EE" dirty="0" smtClean="0"/>
            </a:br>
            <a:r>
              <a:rPr lang="et-EE" dirty="0" smtClean="0"/>
              <a:t>arvutada tuleb andmebaasi kirjetel, mitte graafilisel pildil</a:t>
            </a:r>
          </a:p>
          <a:p>
            <a:pPr lvl="1"/>
            <a:endParaRPr lang="et-EE" dirty="0" smtClean="0"/>
          </a:p>
          <a:p>
            <a:pPr lvl="1">
              <a:buFont typeface="Arial" charset="0"/>
              <a:buNone/>
            </a:pPr>
            <a:endParaRPr lang="en-US" dirty="0" smtClean="0"/>
          </a:p>
        </p:txBody>
      </p:sp>
      <p:pic>
        <p:nvPicPr>
          <p:cNvPr id="16388" name="Picture 2" descr="http://www.arvutikeskus.ee/prodpics/57/57775/original/795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714488"/>
            <a:ext cx="3636963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6496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 smtClean="0"/>
          </a:p>
          <a:p>
            <a:r>
              <a:rPr lang="et-EE" dirty="0" smtClean="0"/>
              <a:t>Kas saab veel kiiremini?</a:t>
            </a:r>
          </a:p>
          <a:p>
            <a:pPr marL="77787" indent="0">
              <a:buNone/>
            </a:pPr>
            <a:endParaRPr lang="et-EE" dirty="0" smtClean="0"/>
          </a:p>
          <a:p>
            <a:r>
              <a:rPr lang="et-EE" dirty="0" smtClean="0"/>
              <a:t>Kui kasutada võrdlemist, siis ei saa</a:t>
            </a:r>
            <a:endParaRPr lang="et-EE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Edasi?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93182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/>
              <a:t>Massiiv ja list</a:t>
            </a:r>
            <a:endParaRPr lang="en-GB" altLang="et-EE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311150" indent="-311150">
              <a:buSzPct val="100000"/>
              <a:buFont typeface="Times New Roman" panose="02020603050405020304" pitchFamily="18" charset="0"/>
              <a:buChar char="•"/>
            </a:pPr>
            <a:endParaRPr lang="et-EE" altLang="et-EE"/>
          </a:p>
          <a:p>
            <a:pPr marL="311150" indent="-311150">
              <a:buSzPct val="100000"/>
              <a:buFont typeface="Times New Roman" panose="02020603050405020304" pitchFamily="18" charset="0"/>
              <a:buChar char="•"/>
            </a:pPr>
            <a:endParaRPr lang="et-EE" altLang="et-EE"/>
          </a:p>
          <a:p>
            <a:pPr marL="311150" indent="-311150">
              <a:buSzPct val="100000"/>
              <a:buFont typeface="Times New Roman" panose="02020603050405020304" pitchFamily="18" charset="0"/>
              <a:buChar char="•"/>
            </a:pPr>
            <a:endParaRPr lang="et-EE" altLang="et-EE"/>
          </a:p>
          <a:p>
            <a:pPr marL="311150" indent="-311150">
              <a:buSzPct val="100000"/>
              <a:buFont typeface="Times New Roman" panose="02020603050405020304" pitchFamily="18" charset="0"/>
              <a:buNone/>
            </a:pPr>
            <a:r>
              <a:rPr lang="et-EE" altLang="et-EE"/>
              <a:t>Massiiv</a:t>
            </a:r>
          </a:p>
          <a:p>
            <a:pPr marL="311150" indent="-311150">
              <a:buSzPct val="100000"/>
              <a:buFont typeface="Times New Roman" panose="02020603050405020304" pitchFamily="18" charset="0"/>
              <a:buNone/>
            </a:pPr>
            <a:r>
              <a:rPr lang="et-EE" altLang="et-EE"/>
              <a:t>+	kiire pöördumine</a:t>
            </a:r>
          </a:p>
          <a:p>
            <a:pPr marL="311150" indent="-311150">
              <a:buSzPct val="100000"/>
              <a:buFont typeface="Times New Roman" panose="02020603050405020304" pitchFamily="18" charset="0"/>
              <a:buNone/>
            </a:pPr>
            <a:r>
              <a:rPr lang="et-EE" altLang="et-EE"/>
              <a:t>-	piiratud maht</a:t>
            </a:r>
          </a:p>
          <a:p>
            <a:pPr marL="311150" indent="-311150">
              <a:buSzPct val="100000"/>
              <a:buFont typeface="Times New Roman" panose="02020603050405020304" pitchFamily="18" charset="0"/>
              <a:buNone/>
            </a:pPr>
            <a:r>
              <a:rPr lang="et-EE" altLang="et-EE"/>
              <a:t>-	aeglane </a:t>
            </a:r>
            <a:r>
              <a:rPr lang="et-EE" altLang="et-EE" i="1"/>
              <a:t>add/delete</a:t>
            </a:r>
            <a:endParaRPr lang="en-GB" altLang="et-EE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311150" indent="-311150">
              <a:buSzPct val="100000"/>
              <a:buFont typeface="Times New Roman" panose="02020603050405020304" pitchFamily="18" charset="0"/>
              <a:buChar char="•"/>
            </a:pPr>
            <a:endParaRPr lang="et-EE" altLang="et-EE"/>
          </a:p>
          <a:p>
            <a:pPr marL="311150" indent="-311150">
              <a:buSzPct val="100000"/>
              <a:buFont typeface="Times New Roman" panose="02020603050405020304" pitchFamily="18" charset="0"/>
              <a:buChar char="•"/>
            </a:pPr>
            <a:endParaRPr lang="et-EE" altLang="et-EE"/>
          </a:p>
          <a:p>
            <a:pPr marL="311150" indent="-311150">
              <a:buSzPct val="100000"/>
              <a:buFont typeface="Times New Roman" panose="02020603050405020304" pitchFamily="18" charset="0"/>
              <a:buChar char="•"/>
            </a:pPr>
            <a:endParaRPr lang="et-EE" altLang="et-EE"/>
          </a:p>
          <a:p>
            <a:pPr marL="311150" indent="-311150">
              <a:buSzPct val="100000"/>
              <a:buFont typeface="Times New Roman" panose="02020603050405020304" pitchFamily="18" charset="0"/>
              <a:buNone/>
            </a:pPr>
            <a:r>
              <a:rPr lang="et-EE" altLang="et-EE"/>
              <a:t>List</a:t>
            </a:r>
          </a:p>
          <a:p>
            <a:pPr marL="311150" indent="-311150">
              <a:buSzPct val="100000"/>
              <a:buFont typeface="Times New Roman" panose="02020603050405020304" pitchFamily="18" charset="0"/>
              <a:buNone/>
            </a:pPr>
            <a:r>
              <a:rPr lang="et-EE" altLang="et-EE"/>
              <a:t>-	aeglane pöördumine</a:t>
            </a:r>
          </a:p>
          <a:p>
            <a:pPr marL="311150" indent="-311150">
              <a:buSzPct val="100000"/>
              <a:buFont typeface="Times New Roman" panose="02020603050405020304" pitchFamily="18" charset="0"/>
              <a:buNone/>
            </a:pPr>
            <a:r>
              <a:rPr lang="et-EE" altLang="et-EE"/>
              <a:t>+	piiramatu maht</a:t>
            </a:r>
          </a:p>
          <a:p>
            <a:pPr marL="311150" indent="-311150">
              <a:buSzPct val="100000"/>
              <a:buFont typeface="Times New Roman" panose="02020603050405020304" pitchFamily="18" charset="0"/>
              <a:buNone/>
            </a:pPr>
            <a:r>
              <a:rPr lang="et-EE" altLang="et-EE"/>
              <a:t>+	kiire </a:t>
            </a:r>
            <a:r>
              <a:rPr lang="et-EE" altLang="et-EE" i="1"/>
              <a:t>add/delete</a:t>
            </a:r>
            <a:endParaRPr lang="en-GB" altLang="et-EE"/>
          </a:p>
        </p:txBody>
      </p:sp>
      <p:grpSp>
        <p:nvGrpSpPr>
          <p:cNvPr id="100391" name="Group 39"/>
          <p:cNvGrpSpPr>
            <a:grpSpLocks/>
          </p:cNvGrpSpPr>
          <p:nvPr/>
        </p:nvGrpSpPr>
        <p:grpSpPr bwMode="auto">
          <a:xfrm>
            <a:off x="914400" y="1752600"/>
            <a:ext cx="1828800" cy="457200"/>
            <a:chOff x="576" y="1104"/>
            <a:chExt cx="1152" cy="288"/>
          </a:xfrm>
        </p:grpSpPr>
        <p:sp>
          <p:nvSpPr>
            <p:cNvPr id="100357" name="Rectangle 5"/>
            <p:cNvSpPr>
              <a:spLocks noChangeArrowheads="1"/>
            </p:cNvSpPr>
            <p:nvPr/>
          </p:nvSpPr>
          <p:spPr bwMode="auto">
            <a:xfrm>
              <a:off x="576" y="1104"/>
              <a:ext cx="288" cy="288"/>
            </a:xfrm>
            <a:prstGeom prst="rect">
              <a:avLst/>
            </a:prstGeom>
            <a:solidFill>
              <a:srgbClr val="B5EA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2800" b="1">
                  <a:latin typeface="Courier New" panose="02070309020205020404" pitchFamily="49" charset="0"/>
                </a:rPr>
                <a:t>3</a:t>
              </a:r>
              <a:endParaRPr lang="en-GB" altLang="et-EE" sz="2800" b="1">
                <a:latin typeface="Courier New" panose="02070309020205020404" pitchFamily="49" charset="0"/>
              </a:endParaRPr>
            </a:p>
          </p:txBody>
        </p:sp>
        <p:sp>
          <p:nvSpPr>
            <p:cNvPr id="100362" name="Rectangle 10"/>
            <p:cNvSpPr>
              <a:spLocks noChangeArrowheads="1"/>
            </p:cNvSpPr>
            <p:nvPr/>
          </p:nvSpPr>
          <p:spPr bwMode="auto">
            <a:xfrm>
              <a:off x="1440" y="1104"/>
              <a:ext cx="288" cy="288"/>
            </a:xfrm>
            <a:prstGeom prst="rect">
              <a:avLst/>
            </a:prstGeom>
            <a:solidFill>
              <a:srgbClr val="B5EA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2800" b="1">
                  <a:latin typeface="Courier New" panose="02070309020205020404" pitchFamily="49" charset="0"/>
                </a:rPr>
                <a:t>5</a:t>
              </a:r>
              <a:endParaRPr lang="en-GB" altLang="et-EE" sz="2800" b="1">
                <a:latin typeface="Courier New" panose="02070309020205020404" pitchFamily="49" charset="0"/>
              </a:endParaRPr>
            </a:p>
          </p:txBody>
        </p:sp>
        <p:sp>
          <p:nvSpPr>
            <p:cNvPr id="100363" name="Rectangle 11"/>
            <p:cNvSpPr>
              <a:spLocks noChangeArrowheads="1"/>
            </p:cNvSpPr>
            <p:nvPr/>
          </p:nvSpPr>
          <p:spPr bwMode="auto">
            <a:xfrm>
              <a:off x="1152" y="1104"/>
              <a:ext cx="288" cy="288"/>
            </a:xfrm>
            <a:prstGeom prst="rect">
              <a:avLst/>
            </a:prstGeom>
            <a:solidFill>
              <a:srgbClr val="B5EA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2800" b="1">
                  <a:latin typeface="Courier New" panose="02070309020205020404" pitchFamily="49" charset="0"/>
                </a:rPr>
                <a:t>2</a:t>
              </a:r>
              <a:endParaRPr lang="en-GB" altLang="et-EE" sz="2800" b="1">
                <a:latin typeface="Courier New" panose="02070309020205020404" pitchFamily="49" charset="0"/>
              </a:endParaRPr>
            </a:p>
          </p:txBody>
        </p:sp>
        <p:sp>
          <p:nvSpPr>
            <p:cNvPr id="100364" name="Rectangle 12"/>
            <p:cNvSpPr>
              <a:spLocks noChangeArrowheads="1"/>
            </p:cNvSpPr>
            <p:nvPr/>
          </p:nvSpPr>
          <p:spPr bwMode="auto">
            <a:xfrm>
              <a:off x="864" y="1104"/>
              <a:ext cx="288" cy="288"/>
            </a:xfrm>
            <a:prstGeom prst="rect">
              <a:avLst/>
            </a:prstGeom>
            <a:solidFill>
              <a:srgbClr val="B5EA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2800" b="1">
                  <a:latin typeface="Courier New" panose="02070309020205020404" pitchFamily="49" charset="0"/>
                </a:rPr>
                <a:t>8</a:t>
              </a:r>
              <a:endParaRPr lang="en-GB" altLang="et-EE" sz="2800" b="1">
                <a:latin typeface="Courier New" panose="02070309020205020404" pitchFamily="49" charset="0"/>
              </a:endParaRPr>
            </a:p>
          </p:txBody>
        </p:sp>
      </p:grpSp>
      <p:grpSp>
        <p:nvGrpSpPr>
          <p:cNvPr id="100390" name="Group 38"/>
          <p:cNvGrpSpPr>
            <a:grpSpLocks/>
          </p:cNvGrpSpPr>
          <p:nvPr/>
        </p:nvGrpSpPr>
        <p:grpSpPr bwMode="auto">
          <a:xfrm>
            <a:off x="3962400" y="1752600"/>
            <a:ext cx="4876800" cy="457200"/>
            <a:chOff x="2496" y="1104"/>
            <a:chExt cx="3072" cy="288"/>
          </a:xfrm>
        </p:grpSpPr>
        <p:grpSp>
          <p:nvGrpSpPr>
            <p:cNvPr id="100381" name="Group 29"/>
            <p:cNvGrpSpPr>
              <a:grpSpLocks/>
            </p:cNvGrpSpPr>
            <p:nvPr/>
          </p:nvGrpSpPr>
          <p:grpSpPr bwMode="auto">
            <a:xfrm>
              <a:off x="2688" y="1104"/>
              <a:ext cx="768" cy="288"/>
              <a:chOff x="2688" y="1104"/>
              <a:chExt cx="768" cy="288"/>
            </a:xfrm>
          </p:grpSpPr>
          <p:sp>
            <p:nvSpPr>
              <p:cNvPr id="100359" name="Rectangle 7"/>
              <p:cNvSpPr>
                <a:spLocks noChangeArrowheads="1"/>
              </p:cNvSpPr>
              <p:nvPr/>
            </p:nvSpPr>
            <p:spPr bwMode="auto">
              <a:xfrm>
                <a:off x="2688" y="1104"/>
                <a:ext cx="288" cy="288"/>
              </a:xfrm>
              <a:prstGeom prst="rect">
                <a:avLst/>
              </a:prstGeom>
              <a:solidFill>
                <a:srgbClr val="B5EAFF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t-EE" altLang="et-EE" sz="2800" b="1">
                    <a:latin typeface="Courier New" panose="02070309020205020404" pitchFamily="49" charset="0"/>
                  </a:rPr>
                  <a:t>3</a:t>
                </a:r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65" name="Rectangle 13"/>
              <p:cNvSpPr>
                <a:spLocks noChangeArrowheads="1"/>
              </p:cNvSpPr>
              <p:nvPr/>
            </p:nvSpPr>
            <p:spPr bwMode="auto">
              <a:xfrm>
                <a:off x="2976" y="1104"/>
                <a:ext cx="288" cy="288"/>
              </a:xfrm>
              <a:prstGeom prst="rect">
                <a:avLst/>
              </a:prstGeom>
              <a:solidFill>
                <a:srgbClr val="B6FEBD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66" name="Line 14"/>
              <p:cNvSpPr>
                <a:spLocks noChangeShapeType="1"/>
              </p:cNvSpPr>
              <p:nvPr/>
            </p:nvSpPr>
            <p:spPr bwMode="auto">
              <a:xfrm>
                <a:off x="3120" y="1248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</p:grpSp>
        <p:sp>
          <p:nvSpPr>
            <p:cNvPr id="100367" name="Line 15"/>
            <p:cNvSpPr>
              <a:spLocks noChangeShapeType="1"/>
            </p:cNvSpPr>
            <p:nvPr/>
          </p:nvSpPr>
          <p:spPr bwMode="auto">
            <a:xfrm>
              <a:off x="2496" y="1248"/>
              <a:ext cx="1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00378" name="Rectangle 26"/>
            <p:cNvSpPr>
              <a:spLocks noChangeArrowheads="1"/>
            </p:cNvSpPr>
            <p:nvPr/>
          </p:nvSpPr>
          <p:spPr bwMode="auto">
            <a:xfrm>
              <a:off x="4992" y="1104"/>
              <a:ext cx="288" cy="288"/>
            </a:xfrm>
            <a:prstGeom prst="rect">
              <a:avLst/>
            </a:prstGeom>
            <a:solidFill>
              <a:srgbClr val="B5EAFF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2800" b="1">
                  <a:latin typeface="Courier New" panose="02070309020205020404" pitchFamily="49" charset="0"/>
                </a:rPr>
                <a:t>5</a:t>
              </a:r>
              <a:endParaRPr lang="en-GB" altLang="et-EE" sz="2800" b="1">
                <a:latin typeface="Courier New" panose="02070309020205020404" pitchFamily="49" charset="0"/>
              </a:endParaRPr>
            </a:p>
          </p:txBody>
        </p:sp>
        <p:sp>
          <p:nvSpPr>
            <p:cNvPr id="100379" name="Rectangle 27"/>
            <p:cNvSpPr>
              <a:spLocks noChangeArrowheads="1"/>
            </p:cNvSpPr>
            <p:nvPr/>
          </p:nvSpPr>
          <p:spPr bwMode="auto">
            <a:xfrm>
              <a:off x="5280" y="1104"/>
              <a:ext cx="288" cy="288"/>
            </a:xfrm>
            <a:prstGeom prst="rect">
              <a:avLst/>
            </a:prstGeom>
            <a:solidFill>
              <a:srgbClr val="B6FEBD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t-EE" altLang="et-EE" sz="1000" b="1">
                  <a:latin typeface="Courier New" panose="02070309020205020404" pitchFamily="49" charset="0"/>
                </a:rPr>
                <a:t>null</a:t>
              </a:r>
              <a:endParaRPr lang="en-GB" altLang="et-EE" sz="1000" b="1">
                <a:latin typeface="Courier New" panose="02070309020205020404" pitchFamily="49" charset="0"/>
              </a:endParaRPr>
            </a:p>
          </p:txBody>
        </p:sp>
        <p:grpSp>
          <p:nvGrpSpPr>
            <p:cNvPr id="100382" name="Group 30"/>
            <p:cNvGrpSpPr>
              <a:grpSpLocks/>
            </p:cNvGrpSpPr>
            <p:nvPr/>
          </p:nvGrpSpPr>
          <p:grpSpPr bwMode="auto">
            <a:xfrm>
              <a:off x="3456" y="1104"/>
              <a:ext cx="768" cy="288"/>
              <a:chOff x="2688" y="1104"/>
              <a:chExt cx="768" cy="288"/>
            </a:xfrm>
          </p:grpSpPr>
          <p:sp>
            <p:nvSpPr>
              <p:cNvPr id="100383" name="Rectangle 31"/>
              <p:cNvSpPr>
                <a:spLocks noChangeArrowheads="1"/>
              </p:cNvSpPr>
              <p:nvPr/>
            </p:nvSpPr>
            <p:spPr bwMode="auto">
              <a:xfrm>
                <a:off x="2688" y="1104"/>
                <a:ext cx="288" cy="288"/>
              </a:xfrm>
              <a:prstGeom prst="rect">
                <a:avLst/>
              </a:prstGeom>
              <a:solidFill>
                <a:srgbClr val="B5EAFF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t-EE" altLang="et-EE" sz="2800" b="1">
                    <a:latin typeface="Courier New" panose="02070309020205020404" pitchFamily="49" charset="0"/>
                  </a:rPr>
                  <a:t>8</a:t>
                </a:r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84" name="Rectangle 32"/>
              <p:cNvSpPr>
                <a:spLocks noChangeArrowheads="1"/>
              </p:cNvSpPr>
              <p:nvPr/>
            </p:nvSpPr>
            <p:spPr bwMode="auto">
              <a:xfrm>
                <a:off x="2976" y="1104"/>
                <a:ext cx="288" cy="288"/>
              </a:xfrm>
              <a:prstGeom prst="rect">
                <a:avLst/>
              </a:prstGeom>
              <a:solidFill>
                <a:srgbClr val="B6FEBD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85" name="Line 33"/>
              <p:cNvSpPr>
                <a:spLocks noChangeShapeType="1"/>
              </p:cNvSpPr>
              <p:nvPr/>
            </p:nvSpPr>
            <p:spPr bwMode="auto">
              <a:xfrm>
                <a:off x="3120" y="1248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</p:grpSp>
        <p:grpSp>
          <p:nvGrpSpPr>
            <p:cNvPr id="100386" name="Group 34"/>
            <p:cNvGrpSpPr>
              <a:grpSpLocks/>
            </p:cNvGrpSpPr>
            <p:nvPr/>
          </p:nvGrpSpPr>
          <p:grpSpPr bwMode="auto">
            <a:xfrm>
              <a:off x="4224" y="1104"/>
              <a:ext cx="768" cy="288"/>
              <a:chOff x="2688" y="1104"/>
              <a:chExt cx="768" cy="288"/>
            </a:xfrm>
          </p:grpSpPr>
          <p:sp>
            <p:nvSpPr>
              <p:cNvPr id="100387" name="Rectangle 35"/>
              <p:cNvSpPr>
                <a:spLocks noChangeArrowheads="1"/>
              </p:cNvSpPr>
              <p:nvPr/>
            </p:nvSpPr>
            <p:spPr bwMode="auto">
              <a:xfrm>
                <a:off x="2688" y="1104"/>
                <a:ext cx="288" cy="288"/>
              </a:xfrm>
              <a:prstGeom prst="rect">
                <a:avLst/>
              </a:prstGeom>
              <a:solidFill>
                <a:srgbClr val="B5EAFF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t-EE" altLang="et-EE" sz="2800" b="1">
                    <a:latin typeface="Courier New" panose="02070309020205020404" pitchFamily="49" charset="0"/>
                  </a:rPr>
                  <a:t>2</a:t>
                </a:r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88" name="Rectangle 36"/>
              <p:cNvSpPr>
                <a:spLocks noChangeArrowheads="1"/>
              </p:cNvSpPr>
              <p:nvPr/>
            </p:nvSpPr>
            <p:spPr bwMode="auto">
              <a:xfrm>
                <a:off x="2976" y="1104"/>
                <a:ext cx="288" cy="288"/>
              </a:xfrm>
              <a:prstGeom prst="rect">
                <a:avLst/>
              </a:prstGeom>
              <a:solidFill>
                <a:srgbClr val="B6FEBD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GB" altLang="et-EE" sz="2800" b="1">
                  <a:latin typeface="Courier New" panose="02070309020205020404" pitchFamily="49" charset="0"/>
                </a:endParaRPr>
              </a:p>
            </p:txBody>
          </p:sp>
          <p:sp>
            <p:nvSpPr>
              <p:cNvPr id="100389" name="Line 37"/>
              <p:cNvSpPr>
                <a:spLocks noChangeShapeType="1"/>
              </p:cNvSpPr>
              <p:nvPr/>
            </p:nvSpPr>
            <p:spPr bwMode="auto">
              <a:xfrm>
                <a:off x="3120" y="1248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5539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/>
              <a:t>Lingitud listi rakendus - Radix sort</a:t>
            </a:r>
          </a:p>
        </p:txBody>
      </p:sp>
      <p:pic>
        <p:nvPicPr>
          <p:cNvPr id="101379" name="Picture 3" descr="\\Sool\kodu\tmp\img\radix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0238"/>
            <a:ext cx="9144000" cy="431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27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/>
              <a:t>Radixsort</a:t>
            </a:r>
          </a:p>
        </p:txBody>
      </p:sp>
      <p:pic>
        <p:nvPicPr>
          <p:cNvPr id="102403" name="Picture 3" descr="\\Sool\kodu\tmp\img\radixalg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0"/>
            <a:ext cx="5486400" cy="392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13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/>
              <a:t>Radixsort</a:t>
            </a:r>
          </a:p>
        </p:txBody>
      </p:sp>
      <p:pic>
        <p:nvPicPr>
          <p:cNvPr id="103427" name="Picture 3" descr="\\Sool\kodu\tmp\img\radixalg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9144000" cy="492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38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/>
              <a:t>Radixsort</a:t>
            </a:r>
          </a:p>
        </p:txBody>
      </p:sp>
      <p:pic>
        <p:nvPicPr>
          <p:cNvPr id="104451" name="Picture 1027" descr="\\Sool\kodu\tmp\img\radixalg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2286000" cy="119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2" name="Picture 1028" descr="\\Sool\kodu\tmp\img\radixalg5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60725"/>
            <a:ext cx="8229600" cy="163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60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/>
              <a:t>Radixsort keerukus</a:t>
            </a:r>
            <a:endParaRPr lang="en-GB" altLang="et-EE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1146175" algn="l"/>
                <a:tab pos="4092575" algn="l"/>
                <a:tab pos="5327650" algn="l"/>
              </a:tabLst>
            </a:pPr>
            <a:r>
              <a:rPr lang="et-EE" altLang="et-EE"/>
              <a:t>Põhioperatsiooniks </a:t>
            </a:r>
            <a:r>
              <a:rPr lang="et-EE" altLang="et-EE" i="1"/>
              <a:t>pointeri</a:t>
            </a:r>
            <a:r>
              <a:rPr lang="et-EE" altLang="et-EE"/>
              <a:t> omistamine</a:t>
            </a:r>
          </a:p>
          <a:p>
            <a:pPr lvl="1">
              <a:tabLst>
                <a:tab pos="1146175" algn="l"/>
                <a:tab pos="4092575" algn="l"/>
                <a:tab pos="5327650" algn="l"/>
              </a:tabLst>
            </a:pPr>
            <a:r>
              <a:rPr lang="et-EE" altLang="et-EE" i="1"/>
              <a:t>distribute	n</a:t>
            </a:r>
          </a:p>
          <a:p>
            <a:pPr lvl="1">
              <a:tabLst>
                <a:tab pos="1146175" algn="l"/>
                <a:tab pos="4092575" algn="l"/>
                <a:tab pos="5327650" algn="l"/>
              </a:tabLst>
            </a:pPr>
            <a:r>
              <a:rPr lang="et-EE" altLang="et-EE" i="1"/>
              <a:t>coalesce	</a:t>
            </a:r>
            <a:r>
              <a:rPr lang="et-EE" altLang="et-EE"/>
              <a:t>10</a:t>
            </a:r>
            <a:endParaRPr lang="et-EE" altLang="et-EE" i="1"/>
          </a:p>
          <a:p>
            <a:pPr>
              <a:tabLst>
                <a:tab pos="1146175" algn="l"/>
                <a:tab pos="4092575" algn="l"/>
                <a:tab pos="5327650" algn="l"/>
              </a:tabLst>
            </a:pPr>
            <a:r>
              <a:rPr lang="et-EE" altLang="et-EE"/>
              <a:t>Radixsort põhitsükkel</a:t>
            </a:r>
          </a:p>
          <a:p>
            <a:pPr lvl="1">
              <a:tabLst>
                <a:tab pos="1146175" algn="l"/>
                <a:tab pos="4092575" algn="l"/>
                <a:tab pos="5327650" algn="l"/>
              </a:tabLst>
            </a:pPr>
            <a:r>
              <a:rPr lang="et-EE" altLang="et-EE"/>
              <a:t>sõltub kohtade arvust</a:t>
            </a:r>
            <a:r>
              <a:rPr lang="et-EE" altLang="et-EE" i="1"/>
              <a:t>	numdigits</a:t>
            </a:r>
          </a:p>
          <a:p>
            <a:pPr>
              <a:tabLst>
                <a:tab pos="1146175" algn="l"/>
                <a:tab pos="4092575" algn="l"/>
                <a:tab pos="5327650" algn="l"/>
              </a:tabLst>
            </a:pPr>
            <a:endParaRPr lang="et-EE" altLang="et-EE" i="1"/>
          </a:p>
          <a:p>
            <a:pPr>
              <a:buFont typeface="Wingdings" panose="05000000000000000000" pitchFamily="2" charset="2"/>
              <a:buNone/>
              <a:tabLst>
                <a:tab pos="1146175" algn="l"/>
                <a:tab pos="4092575" algn="l"/>
                <a:tab pos="5327650" algn="l"/>
              </a:tabLst>
            </a:pPr>
            <a:r>
              <a:rPr lang="et-EE" altLang="et-EE" i="1"/>
              <a:t>		T</a:t>
            </a:r>
            <a:r>
              <a:rPr lang="et-EE" altLang="et-EE"/>
              <a:t>(</a:t>
            </a:r>
            <a:r>
              <a:rPr lang="et-EE" altLang="et-EE" i="1"/>
              <a:t>n</a:t>
            </a:r>
            <a:r>
              <a:rPr lang="et-EE" altLang="et-EE"/>
              <a:t>)</a:t>
            </a:r>
            <a:r>
              <a:rPr lang="et-EE" altLang="et-EE" i="1"/>
              <a:t> = numdigits </a:t>
            </a:r>
            <a:r>
              <a:rPr lang="et-EE" altLang="et-EE"/>
              <a:t>(</a:t>
            </a:r>
            <a:r>
              <a:rPr lang="et-EE" altLang="et-EE" i="1"/>
              <a:t>n </a:t>
            </a:r>
            <a:r>
              <a:rPr lang="et-EE" altLang="et-EE"/>
              <a:t>+ 10) </a:t>
            </a:r>
            <a:r>
              <a:rPr lang="et-EE" altLang="et-EE">
                <a:sym typeface="Symbol" panose="05050102010706020507" pitchFamily="18" charset="2"/>
              </a:rPr>
              <a:t> (</a:t>
            </a:r>
            <a:r>
              <a:rPr lang="et-EE" altLang="et-EE" i="1">
                <a:sym typeface="Symbol" panose="05050102010706020507" pitchFamily="18" charset="2"/>
              </a:rPr>
              <a:t>numdigits *</a:t>
            </a:r>
            <a:r>
              <a:rPr lang="et-EE" altLang="et-EE">
                <a:sym typeface="Symbol" panose="05050102010706020507" pitchFamily="18" charset="2"/>
              </a:rPr>
              <a:t> </a:t>
            </a:r>
            <a:r>
              <a:rPr lang="et-EE" altLang="et-EE" i="1">
                <a:sym typeface="Symbol" panose="05050102010706020507" pitchFamily="18" charset="2"/>
              </a:rPr>
              <a:t>n</a:t>
            </a:r>
            <a:r>
              <a:rPr lang="et-EE" altLang="et-EE">
                <a:sym typeface="Symbol" panose="05050102010706020507" pitchFamily="18" charset="2"/>
              </a:rPr>
              <a:t>)</a:t>
            </a:r>
            <a:endParaRPr lang="et-EE" altLang="et-EE" i="1"/>
          </a:p>
          <a:p>
            <a:pPr>
              <a:tabLst>
                <a:tab pos="1146175" algn="l"/>
                <a:tab pos="4092575" algn="l"/>
                <a:tab pos="5327650" algn="l"/>
              </a:tabLst>
            </a:pPr>
            <a:endParaRPr lang="et-EE" altLang="et-EE" i="1"/>
          </a:p>
          <a:p>
            <a:pPr>
              <a:buFont typeface="Wingdings" panose="05000000000000000000" pitchFamily="2" charset="2"/>
              <a:buNone/>
              <a:tabLst>
                <a:tab pos="1146175" algn="l"/>
                <a:tab pos="4092575" algn="l"/>
                <a:tab pos="5327650" algn="l"/>
              </a:tabLst>
            </a:pPr>
            <a:r>
              <a:rPr lang="et-EE" altLang="et-EE" i="1"/>
              <a:t>	</a:t>
            </a:r>
            <a:r>
              <a:rPr lang="et-EE" altLang="et-EE"/>
              <a:t>n = numdigits  	 	</a:t>
            </a:r>
            <a:r>
              <a:rPr lang="et-EE" altLang="et-EE" i="1"/>
              <a:t>T</a:t>
            </a:r>
            <a:r>
              <a:rPr lang="et-EE" altLang="et-EE"/>
              <a:t>(</a:t>
            </a:r>
            <a:r>
              <a:rPr lang="et-EE" altLang="et-EE" i="1"/>
              <a:t>n</a:t>
            </a:r>
            <a:r>
              <a:rPr lang="et-EE" altLang="et-EE"/>
              <a:t>)</a:t>
            </a:r>
            <a:r>
              <a:rPr lang="et-EE" altLang="et-EE" i="1"/>
              <a:t> </a:t>
            </a:r>
            <a:r>
              <a:rPr lang="et-EE" altLang="et-EE">
                <a:sym typeface="Symbol" panose="05050102010706020507" pitchFamily="18" charset="2"/>
              </a:rPr>
              <a:t> (</a:t>
            </a:r>
            <a:r>
              <a:rPr lang="et-EE" altLang="et-EE" i="1">
                <a:sym typeface="Symbol" panose="05050102010706020507" pitchFamily="18" charset="2"/>
              </a:rPr>
              <a:t>n</a:t>
            </a:r>
            <a:r>
              <a:rPr lang="et-EE" altLang="et-EE" baseline="30000">
                <a:sym typeface="Symbol" panose="05050102010706020507" pitchFamily="18" charset="2"/>
              </a:rPr>
              <a:t>2</a:t>
            </a:r>
            <a:r>
              <a:rPr lang="et-EE" altLang="et-EE">
                <a:sym typeface="Symbol" panose="05050102010706020507" pitchFamily="18" charset="2"/>
              </a:rPr>
              <a:t>)</a:t>
            </a:r>
          </a:p>
          <a:p>
            <a:pPr>
              <a:buFont typeface="Wingdings" panose="05000000000000000000" pitchFamily="2" charset="2"/>
              <a:buNone/>
              <a:tabLst>
                <a:tab pos="1146175" algn="l"/>
                <a:tab pos="4092575" algn="l"/>
                <a:tab pos="5327650" algn="l"/>
              </a:tabLst>
            </a:pPr>
            <a:r>
              <a:rPr lang="et-EE" altLang="et-EE">
                <a:sym typeface="Symbol" panose="05050102010706020507" pitchFamily="18" charset="2"/>
              </a:rPr>
              <a:t>	kõik sorteeritavad on erinevad	</a:t>
            </a:r>
            <a:r>
              <a:rPr lang="et-EE" altLang="et-EE" i="1"/>
              <a:t>T</a:t>
            </a:r>
            <a:r>
              <a:rPr lang="et-EE" altLang="et-EE"/>
              <a:t>(</a:t>
            </a:r>
            <a:r>
              <a:rPr lang="et-EE" altLang="et-EE" i="1"/>
              <a:t>n</a:t>
            </a:r>
            <a:r>
              <a:rPr lang="et-EE" altLang="et-EE"/>
              <a:t>)</a:t>
            </a:r>
            <a:r>
              <a:rPr lang="et-EE" altLang="et-EE" i="1"/>
              <a:t> </a:t>
            </a:r>
            <a:r>
              <a:rPr lang="et-EE" altLang="et-EE">
                <a:sym typeface="Symbol" panose="05050102010706020507" pitchFamily="18" charset="2"/>
              </a:rPr>
              <a:t> (</a:t>
            </a:r>
            <a:r>
              <a:rPr lang="et-EE" altLang="et-EE" i="1">
                <a:sym typeface="Symbol" panose="05050102010706020507" pitchFamily="18" charset="2"/>
              </a:rPr>
              <a:t>n</a:t>
            </a:r>
            <a:r>
              <a:rPr lang="et-EE" altLang="et-EE">
                <a:sym typeface="Symbol" panose="05050102010706020507" pitchFamily="18" charset="2"/>
              </a:rPr>
              <a:t> log </a:t>
            </a:r>
            <a:r>
              <a:rPr lang="et-EE" altLang="et-EE" i="1">
                <a:sym typeface="Symbol" panose="05050102010706020507" pitchFamily="18" charset="2"/>
              </a:rPr>
              <a:t>n</a:t>
            </a:r>
            <a:r>
              <a:rPr lang="et-EE" altLang="et-EE">
                <a:sym typeface="Symbol" panose="05050102010706020507" pitchFamily="18" charset="2"/>
              </a:rPr>
              <a:t>)</a:t>
            </a:r>
            <a:endParaRPr lang="en-GB" altLang="et-EE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299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Paralleelne </a:t>
            </a:r>
            <a:r>
              <a:rPr lang="et-EE" dirty="0" err="1" smtClean="0"/>
              <a:t>Mergesort</a:t>
            </a:r>
            <a:endParaRPr lang="et-EE" dirty="0"/>
          </a:p>
        </p:txBody>
      </p:sp>
      <p:pic>
        <p:nvPicPr>
          <p:cNvPr id="4" name="Pilt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628800"/>
            <a:ext cx="8307105" cy="3384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4941168"/>
            <a:ext cx="41889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smtClean="0"/>
              <a:t>Keerukus O(</a:t>
            </a:r>
            <a:r>
              <a:rPr lang="et-EE" i="1" dirty="0" smtClean="0"/>
              <a:t>n</a:t>
            </a:r>
            <a:r>
              <a:rPr lang="et-EE" dirty="0" smtClean="0"/>
              <a:t>), vajab O(</a:t>
            </a:r>
            <a:r>
              <a:rPr lang="et-EE" i="1" dirty="0" smtClean="0"/>
              <a:t>n</a:t>
            </a:r>
            <a:r>
              <a:rPr lang="et-EE" dirty="0" smtClean="0"/>
              <a:t>) protsessorit</a:t>
            </a:r>
            <a:endParaRPr lang="et-EE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5535488"/>
            <a:ext cx="51926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err="1" smtClean="0"/>
              <a:t>Odd-Even</a:t>
            </a:r>
            <a:r>
              <a:rPr lang="et-EE" dirty="0" smtClean="0"/>
              <a:t> </a:t>
            </a:r>
            <a:r>
              <a:rPr lang="et-EE" dirty="0" err="1"/>
              <a:t>P</a:t>
            </a:r>
            <a:r>
              <a:rPr lang="et-EE" dirty="0" err="1" smtClean="0"/>
              <a:t>arallel</a:t>
            </a:r>
            <a:r>
              <a:rPr lang="et-EE" dirty="0" smtClean="0"/>
              <a:t> </a:t>
            </a:r>
            <a:r>
              <a:rPr lang="et-EE" dirty="0" err="1" smtClean="0"/>
              <a:t>Mergesort</a:t>
            </a:r>
            <a:r>
              <a:rPr lang="et-EE" dirty="0" smtClean="0"/>
              <a:t> võib sorteerida </a:t>
            </a:r>
            <a:br>
              <a:rPr lang="et-EE" dirty="0" smtClean="0"/>
            </a:br>
            <a:r>
              <a:rPr lang="et-EE" dirty="0" smtClean="0"/>
              <a:t>keerukusega O((</a:t>
            </a:r>
            <a:r>
              <a:rPr lang="et-EE" dirty="0" err="1" smtClean="0"/>
              <a:t>log</a:t>
            </a:r>
            <a:r>
              <a:rPr lang="et-EE" dirty="0" smtClean="0"/>
              <a:t> </a:t>
            </a:r>
            <a:r>
              <a:rPr lang="et-EE" i="1" dirty="0" smtClean="0"/>
              <a:t>n</a:t>
            </a:r>
            <a:r>
              <a:rPr lang="et-EE" dirty="0" smtClean="0"/>
              <a:t>)</a:t>
            </a:r>
            <a:r>
              <a:rPr lang="et-EE" baseline="30000" dirty="0" smtClean="0"/>
              <a:t>2</a:t>
            </a:r>
            <a:r>
              <a:rPr lang="et-EE" dirty="0" smtClean="0"/>
              <a:t>), vajab O(</a:t>
            </a:r>
            <a:r>
              <a:rPr lang="et-EE" i="1" dirty="0" smtClean="0"/>
              <a:t>n</a:t>
            </a:r>
            <a:r>
              <a:rPr lang="et-EE" dirty="0" smtClean="0"/>
              <a:t>) protsessorit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34073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b="1" dirty="0" smtClean="0"/>
              <a:t>Tasub mõelda</a:t>
            </a:r>
            <a:r>
              <a:rPr lang="et-EE" dirty="0" smtClean="0"/>
              <a:t/>
            </a:r>
            <a:br>
              <a:rPr lang="et-EE" dirty="0" smtClean="0"/>
            </a:br>
            <a:r>
              <a:rPr lang="et-EE" dirty="0" smtClean="0"/>
              <a:t>probleemi lahendades tasub leida efektiivne algoritm</a:t>
            </a:r>
          </a:p>
          <a:p>
            <a:r>
              <a:rPr lang="et-EE" b="1" dirty="0" smtClean="0"/>
              <a:t>Tasub analüüsida</a:t>
            </a:r>
            <a:r>
              <a:rPr lang="et-EE" dirty="0" smtClean="0"/>
              <a:t/>
            </a:r>
            <a:br>
              <a:rPr lang="et-EE" dirty="0" smtClean="0"/>
            </a:br>
            <a:r>
              <a:rPr lang="et-EE" dirty="0" smtClean="0"/>
              <a:t>Keerukust saab analüüsida algoritmi pealt ilma aega mõõtmata</a:t>
            </a:r>
          </a:p>
          <a:p>
            <a:r>
              <a:rPr lang="et-EE" b="1" dirty="0" smtClean="0"/>
              <a:t>Vee all võivad olla karid</a:t>
            </a:r>
            <a:r>
              <a:rPr lang="et-EE" dirty="0" smtClean="0"/>
              <a:t/>
            </a:r>
            <a:br>
              <a:rPr lang="et-EE" dirty="0" smtClean="0"/>
            </a:br>
            <a:r>
              <a:rPr lang="et-EE" dirty="0" smtClean="0"/>
              <a:t>Alati ei lange keskmine ja halvima juhu keerukus ei pruugi kokku langeda</a:t>
            </a:r>
          </a:p>
          <a:p>
            <a:r>
              <a:rPr lang="et-EE" b="1" dirty="0" smtClean="0"/>
              <a:t>Jõuga ja nõuga võib saada rohkem</a:t>
            </a:r>
            <a:r>
              <a:rPr lang="et-EE" dirty="0" smtClean="0"/>
              <a:t/>
            </a:r>
            <a:br>
              <a:rPr lang="et-EE" dirty="0" smtClean="0"/>
            </a:br>
            <a:r>
              <a:rPr lang="et-EE" dirty="0" smtClean="0"/>
              <a:t>Ülesande ümberdefineerimine ja paralleelsus aitavad</a:t>
            </a:r>
            <a:endParaRPr lang="et-EE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Kokkuvõtteks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31820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Kuidas sorteerida </a:t>
            </a:r>
            <a:r>
              <a:rPr lang="et-EE" dirty="0" err="1" smtClean="0"/>
              <a:t>mullitajaid</a:t>
            </a:r>
            <a:r>
              <a:rPr lang="et-EE" dirty="0" smtClean="0"/>
              <a:t>?</a:t>
            </a:r>
            <a:endParaRPr lang="et-EE" dirty="0"/>
          </a:p>
        </p:txBody>
      </p:sp>
      <p:pic>
        <p:nvPicPr>
          <p:cNvPr id="1026" name="Picture 2" descr="Pildiotsingu mullitaja tulem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077072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ildiotsingu mullitaja tulem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177" y="3208017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Pildiotsingu mullitaja tulem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21" y="160511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Pildiotsingu mullitaja tulem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032" y="2197763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commons/thumb/6/6e/Brass_scales_with_cupped_trays.png/220px-Brass_scales_with_cupped_tray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878" y="1340768"/>
            <a:ext cx="3463652" cy="346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Pildiotsingu mullitaja tulemu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21" y="4623742"/>
            <a:ext cx="1210916" cy="1210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76158" y="4854112"/>
            <a:ext cx="55435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smtClean="0"/>
              <a:t>Reeglid:</a:t>
            </a:r>
          </a:p>
          <a:p>
            <a:r>
              <a:rPr lang="et-EE" dirty="0"/>
              <a:t> </a:t>
            </a:r>
            <a:r>
              <a:rPr lang="et-EE" dirty="0" smtClean="0"/>
              <a:t> See </a:t>
            </a:r>
            <a:r>
              <a:rPr lang="et-EE" dirty="0" err="1" smtClean="0"/>
              <a:t>mullitaja</a:t>
            </a:r>
            <a:r>
              <a:rPr lang="et-EE" dirty="0" smtClean="0"/>
              <a:t> mida kätte võtad, tuleb panna kaalule</a:t>
            </a:r>
          </a:p>
          <a:p>
            <a:r>
              <a:rPr lang="et-EE" dirty="0"/>
              <a:t> </a:t>
            </a:r>
            <a:r>
              <a:rPr lang="et-EE" dirty="0" smtClean="0"/>
              <a:t> Võidab see, kes kaalub kõige vähem kordi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4770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Otsimine põhineb sellel, et andmed on sorteeritud</a:t>
            </a:r>
            <a:endParaRPr lang="et-EE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Miks sorteerida?</a:t>
            </a:r>
            <a:endParaRPr lang="et-EE" dirty="0"/>
          </a:p>
        </p:txBody>
      </p:sp>
      <p:pic>
        <p:nvPicPr>
          <p:cNvPr id="2050" name="Picture 2" descr="Pildiotsingu dictionary tulem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5869242" cy="391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93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7787" indent="0">
              <a:buNone/>
            </a:pPr>
            <a:r>
              <a:rPr lang="et-EE" sz="2000" dirty="0" smtClean="0"/>
              <a:t>Korda kuni kõik on sorteeritud</a:t>
            </a:r>
          </a:p>
          <a:p>
            <a:pPr marL="77787" indent="0">
              <a:buNone/>
            </a:pPr>
            <a:r>
              <a:rPr lang="et-EE" sz="2000" dirty="0"/>
              <a:t>	</a:t>
            </a:r>
            <a:r>
              <a:rPr lang="et-EE" sz="2000" dirty="0" smtClean="0"/>
              <a:t>leia minimaalne listi sorteerimata osast</a:t>
            </a:r>
          </a:p>
          <a:p>
            <a:pPr marL="77787" indent="0">
              <a:buNone/>
            </a:pPr>
            <a:r>
              <a:rPr lang="et-EE" sz="2000" dirty="0"/>
              <a:t>	</a:t>
            </a:r>
            <a:r>
              <a:rPr lang="et-EE" sz="2000" dirty="0" smtClean="0"/>
              <a:t>tõsta see listis järgmise sorteerimata kohale</a:t>
            </a:r>
            <a:endParaRPr lang="et-EE" sz="2000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 smtClean="0"/>
              <a:t>Selection</a:t>
            </a:r>
            <a:r>
              <a:rPr lang="et-EE" dirty="0" smtClean="0"/>
              <a:t> sort</a:t>
            </a:r>
            <a:endParaRPr lang="et-EE" dirty="0"/>
          </a:p>
        </p:txBody>
      </p:sp>
      <p:pic>
        <p:nvPicPr>
          <p:cNvPr id="4" name="Pilt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429000"/>
            <a:ext cx="2381250" cy="2381250"/>
          </a:xfrm>
          <a:prstGeom prst="rect">
            <a:avLst/>
          </a:prstGeom>
        </p:spPr>
      </p:pic>
      <p:sp>
        <p:nvSpPr>
          <p:cNvPr id="5" name="Ümarnurkne ristkülik 4"/>
          <p:cNvSpPr/>
          <p:nvPr/>
        </p:nvSpPr>
        <p:spPr bwMode="auto">
          <a:xfrm>
            <a:off x="3768684" y="2924944"/>
            <a:ext cx="4839108" cy="30963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7787" indent="0">
              <a:buNone/>
            </a:pPr>
            <a:r>
              <a:rPr lang="et-EE" sz="1800" b="1" dirty="0"/>
              <a:t>S</a:t>
            </a:r>
            <a:r>
              <a:rPr lang="en-US" sz="1800" b="1" dirty="0" smtClean="0"/>
              <a:t>election</a:t>
            </a:r>
            <a:r>
              <a:rPr lang="et-EE" sz="1800" b="1" dirty="0" smtClean="0"/>
              <a:t>S</a:t>
            </a:r>
            <a:r>
              <a:rPr lang="en-US" sz="1800" b="1" dirty="0" smtClean="0"/>
              <a:t>ort</a:t>
            </a:r>
            <a:r>
              <a:rPr lang="et-EE" sz="1800" b="1" dirty="0" smtClean="0"/>
              <a:t>(list):</a:t>
            </a:r>
            <a:r>
              <a:rPr lang="en-US" sz="1800" b="1" dirty="0" smtClean="0"/>
              <a:t> </a:t>
            </a:r>
            <a:endParaRPr lang="et-EE" sz="1800" b="1" dirty="0" smtClean="0"/>
          </a:p>
          <a:p>
            <a:pPr marL="77787" indent="0">
              <a:buNone/>
            </a:pPr>
            <a:r>
              <a:rPr lang="en-US" sz="1800" dirty="0" smtClean="0"/>
              <a:t>list </a:t>
            </a:r>
            <a:r>
              <a:rPr lang="en-US" sz="1800" dirty="0"/>
              <a:t>: array of items </a:t>
            </a:r>
            <a:endParaRPr lang="et-EE" sz="1800" dirty="0" smtClean="0"/>
          </a:p>
          <a:p>
            <a:pPr marL="77787" indent="0">
              <a:buNone/>
            </a:pPr>
            <a:r>
              <a:rPr lang="en-US" sz="1800" dirty="0" smtClean="0"/>
              <a:t>n </a:t>
            </a:r>
            <a:r>
              <a:rPr lang="en-US" sz="1800" dirty="0"/>
              <a:t>: size of list </a:t>
            </a:r>
            <a:endParaRPr lang="et-EE" sz="1800" dirty="0" smtClean="0"/>
          </a:p>
          <a:p>
            <a:pPr marL="77787" indent="0">
              <a:buNone/>
            </a:pPr>
            <a:r>
              <a:rPr lang="en-US" sz="1800" dirty="0" smtClean="0"/>
              <a:t>for </a:t>
            </a:r>
            <a:r>
              <a:rPr lang="en-US" sz="1800" dirty="0" err="1"/>
              <a:t>i</a:t>
            </a:r>
            <a:r>
              <a:rPr lang="en-US" sz="1800" dirty="0"/>
              <a:t> = 1 to n - 1 </a:t>
            </a:r>
            <a:endParaRPr lang="et-EE" sz="1800" dirty="0" smtClean="0"/>
          </a:p>
          <a:p>
            <a:pPr marL="77787" indent="0">
              <a:buNone/>
            </a:pPr>
            <a:r>
              <a:rPr lang="et-EE" sz="1800" dirty="0"/>
              <a:t> </a:t>
            </a:r>
            <a:r>
              <a:rPr lang="et-EE" sz="1800" dirty="0" smtClean="0"/>
              <a:t>   </a:t>
            </a:r>
            <a:r>
              <a:rPr lang="en-US" sz="1800" dirty="0" smtClean="0"/>
              <a:t>min </a:t>
            </a:r>
            <a:r>
              <a:rPr lang="en-US" sz="1800" dirty="0"/>
              <a:t>=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endParaRPr lang="et-EE" sz="1800" dirty="0" smtClean="0"/>
          </a:p>
          <a:p>
            <a:pPr marL="77787" indent="0">
              <a:buNone/>
            </a:pPr>
            <a:r>
              <a:rPr lang="et-EE" sz="1800" dirty="0"/>
              <a:t> </a:t>
            </a:r>
            <a:r>
              <a:rPr lang="et-EE" sz="1800" dirty="0" smtClean="0"/>
              <a:t>   </a:t>
            </a:r>
            <a:r>
              <a:rPr lang="en-US" sz="1800" dirty="0" smtClean="0"/>
              <a:t>for </a:t>
            </a:r>
            <a:r>
              <a:rPr lang="en-US" sz="1800" dirty="0"/>
              <a:t>j = i+1 to n </a:t>
            </a:r>
            <a:endParaRPr lang="et-EE" sz="1800" dirty="0" smtClean="0"/>
          </a:p>
          <a:p>
            <a:pPr marL="77787" indent="0">
              <a:buNone/>
            </a:pPr>
            <a:r>
              <a:rPr lang="et-EE" sz="1800" dirty="0"/>
              <a:t> </a:t>
            </a:r>
            <a:r>
              <a:rPr lang="et-EE" sz="1800" dirty="0" smtClean="0"/>
              <a:t>       </a:t>
            </a:r>
            <a:r>
              <a:rPr lang="en-US" sz="1800" dirty="0" smtClean="0"/>
              <a:t>if </a:t>
            </a:r>
            <a:r>
              <a:rPr lang="en-US" sz="1800" dirty="0"/>
              <a:t>list[j] &lt; list[min] then </a:t>
            </a:r>
            <a:endParaRPr lang="et-EE" sz="1800" dirty="0" smtClean="0"/>
          </a:p>
          <a:p>
            <a:pPr marL="77787" indent="0">
              <a:buNone/>
            </a:pPr>
            <a:r>
              <a:rPr lang="et-EE" sz="1800" dirty="0" smtClean="0"/>
              <a:t>            </a:t>
            </a:r>
            <a:r>
              <a:rPr lang="en-US" sz="1800" dirty="0" smtClean="0"/>
              <a:t>min </a:t>
            </a:r>
            <a:r>
              <a:rPr lang="en-US" sz="1800" dirty="0"/>
              <a:t>= j; </a:t>
            </a:r>
            <a:endParaRPr lang="et-EE" sz="1800" dirty="0" smtClean="0"/>
          </a:p>
          <a:p>
            <a:pPr marL="77787" indent="0">
              <a:buNone/>
            </a:pPr>
            <a:r>
              <a:rPr lang="en-US" sz="1800" dirty="0" smtClean="0"/>
              <a:t>if </a:t>
            </a:r>
            <a:r>
              <a:rPr lang="en-US" sz="1800" dirty="0" err="1"/>
              <a:t>indexMin</a:t>
            </a:r>
            <a:r>
              <a:rPr lang="en-US" sz="1800" dirty="0"/>
              <a:t> != </a:t>
            </a:r>
            <a:r>
              <a:rPr lang="en-US" sz="1800" dirty="0" err="1"/>
              <a:t>i</a:t>
            </a:r>
            <a:r>
              <a:rPr lang="en-US" sz="1800" dirty="0"/>
              <a:t> then </a:t>
            </a:r>
            <a:endParaRPr lang="et-EE" sz="1800" dirty="0" smtClean="0"/>
          </a:p>
          <a:p>
            <a:pPr marL="77787" indent="0">
              <a:buNone/>
            </a:pPr>
            <a:r>
              <a:rPr lang="et-EE" sz="1800" dirty="0"/>
              <a:t> </a:t>
            </a:r>
            <a:r>
              <a:rPr lang="et-EE" sz="1800" dirty="0" smtClean="0"/>
              <a:t>   </a:t>
            </a:r>
            <a:r>
              <a:rPr lang="en-US" sz="1800" dirty="0" smtClean="0"/>
              <a:t>swap </a:t>
            </a:r>
            <a:r>
              <a:rPr lang="en-US" sz="1800" dirty="0"/>
              <a:t>list[min] and list[</a:t>
            </a:r>
            <a:r>
              <a:rPr lang="en-US" sz="1800" dirty="0" err="1"/>
              <a:t>i</a:t>
            </a:r>
            <a:r>
              <a:rPr lang="en-US" sz="1800" dirty="0" smtClean="0"/>
              <a:t>]</a:t>
            </a:r>
            <a:endParaRPr lang="et-EE" sz="1800" dirty="0">
              <a:latin typeface="+mj-lt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02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u kohatäid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List 4 elemendiga</a:t>
            </a:r>
          </a:p>
          <a:p>
            <a:pPr lvl="1"/>
            <a:r>
              <a:rPr lang="et-EE" dirty="0" smtClean="0"/>
              <a:t>Min 4 elemendist – 3 võrdlust</a:t>
            </a:r>
          </a:p>
          <a:p>
            <a:pPr lvl="1"/>
            <a:r>
              <a:rPr lang="et-EE" dirty="0"/>
              <a:t>Min </a:t>
            </a:r>
            <a:r>
              <a:rPr lang="et-EE" dirty="0" smtClean="0"/>
              <a:t>3 </a:t>
            </a:r>
            <a:r>
              <a:rPr lang="et-EE" dirty="0"/>
              <a:t>elemendist – </a:t>
            </a:r>
            <a:r>
              <a:rPr lang="et-EE" dirty="0" smtClean="0"/>
              <a:t>2 </a:t>
            </a:r>
            <a:r>
              <a:rPr lang="et-EE" dirty="0"/>
              <a:t>võrdlust</a:t>
            </a:r>
          </a:p>
          <a:p>
            <a:pPr lvl="1"/>
            <a:r>
              <a:rPr lang="et-EE" dirty="0"/>
              <a:t>Min </a:t>
            </a:r>
            <a:r>
              <a:rPr lang="et-EE" dirty="0" smtClean="0"/>
              <a:t>2 </a:t>
            </a:r>
            <a:r>
              <a:rPr lang="et-EE" dirty="0"/>
              <a:t>elemendist – </a:t>
            </a:r>
            <a:r>
              <a:rPr lang="et-EE" dirty="0" smtClean="0"/>
              <a:t>1 võrdlust</a:t>
            </a:r>
          </a:p>
          <a:p>
            <a:pPr lvl="1"/>
            <a:r>
              <a:rPr lang="et-EE" dirty="0" smtClean="0"/>
              <a:t>Kokku 3+2+1 = 6 võrdlust</a:t>
            </a:r>
          </a:p>
          <a:p>
            <a:r>
              <a:rPr lang="et-EE" dirty="0" smtClean="0"/>
              <a:t>List 8 elemendiga</a:t>
            </a:r>
          </a:p>
          <a:p>
            <a:pPr lvl="1"/>
            <a:r>
              <a:rPr lang="et-EE" dirty="0" smtClean="0"/>
              <a:t>Kokku 7+6+5+4+3+2+1 = 28 võrdlust</a:t>
            </a:r>
          </a:p>
          <a:p>
            <a:r>
              <a:rPr lang="et-EE" dirty="0" smtClean="0"/>
              <a:t>Üldjuhul </a:t>
            </a:r>
            <a:r>
              <a:rPr lang="et-EE" i="1" dirty="0" smtClean="0"/>
              <a:t>n</a:t>
            </a:r>
            <a:r>
              <a:rPr lang="et-EE" dirty="0" smtClean="0"/>
              <a:t> elemendi korral </a:t>
            </a:r>
            <a:br>
              <a:rPr lang="et-EE" dirty="0" smtClean="0"/>
            </a:br>
            <a:r>
              <a:rPr lang="et-EE" dirty="0" smtClean="0"/>
              <a:t>aritmeetiline jada </a:t>
            </a:r>
            <a:r>
              <a:rPr lang="et-EE" i="1" dirty="0" smtClean="0"/>
              <a:t>n</a:t>
            </a:r>
            <a:r>
              <a:rPr lang="et-EE" dirty="0" smtClean="0"/>
              <a:t>-1</a:t>
            </a:r>
          </a:p>
          <a:p>
            <a:endParaRPr lang="et-EE" dirty="0"/>
          </a:p>
          <a:p>
            <a:pPr lvl="1"/>
            <a:endParaRPr lang="et-EE" dirty="0"/>
          </a:p>
        </p:txBody>
      </p:sp>
      <p:sp>
        <p:nvSpPr>
          <p:cNvPr id="3" name="Pealkiri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Mitu võrdlust on vaja?</a:t>
            </a:r>
            <a:endParaRPr lang="et-EE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976963"/>
              </p:ext>
            </p:extLst>
          </p:nvPr>
        </p:nvGraphicFramePr>
        <p:xfrm>
          <a:off x="6588224" y="1700808"/>
          <a:ext cx="208332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830"/>
                <a:gridCol w="520830"/>
                <a:gridCol w="520830"/>
                <a:gridCol w="520830"/>
              </a:tblGrid>
              <a:tr h="355064"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954616"/>
              </p:ext>
            </p:extLst>
          </p:nvPr>
        </p:nvGraphicFramePr>
        <p:xfrm>
          <a:off x="6588224" y="2121063"/>
          <a:ext cx="208332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830"/>
                <a:gridCol w="520830"/>
                <a:gridCol w="520830"/>
                <a:gridCol w="520830"/>
              </a:tblGrid>
              <a:tr h="355064"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824254"/>
              </p:ext>
            </p:extLst>
          </p:nvPr>
        </p:nvGraphicFramePr>
        <p:xfrm>
          <a:off x="6588224" y="2556483"/>
          <a:ext cx="208332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830"/>
                <a:gridCol w="520830"/>
                <a:gridCol w="520830"/>
                <a:gridCol w="520830"/>
              </a:tblGrid>
              <a:tr h="355064"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065324"/>
              </p:ext>
            </p:extLst>
          </p:nvPr>
        </p:nvGraphicFramePr>
        <p:xfrm>
          <a:off x="6588224" y="3004541"/>
          <a:ext cx="208332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830"/>
                <a:gridCol w="520830"/>
                <a:gridCol w="520830"/>
                <a:gridCol w="520830"/>
              </a:tblGrid>
              <a:tr h="355064"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t-EE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et-E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2" name="AutoShape 5"/>
          <p:cNvSpPr>
            <a:spLocks noChangeArrowheads="1"/>
          </p:cNvSpPr>
          <p:nvPr/>
        </p:nvSpPr>
        <p:spPr bwMode="auto">
          <a:xfrm>
            <a:off x="1364311" y="4980720"/>
            <a:ext cx="665252" cy="510778"/>
          </a:xfrm>
          <a:prstGeom prst="roundRect">
            <a:avLst>
              <a:gd name="adj" fmla="val 16667"/>
            </a:avLst>
          </a:prstGeom>
          <a:noFill/>
          <a:ln w="12700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 i="1" dirty="0">
                <a:solidFill>
                  <a:schemeClr val="tx1"/>
                </a:solidFill>
              </a:rPr>
              <a:t> </a:t>
            </a:r>
            <a:r>
              <a:rPr lang="en-US" b="1" i="1" dirty="0" smtClean="0">
                <a:solidFill>
                  <a:schemeClr val="tx1"/>
                </a:solidFill>
              </a:rPr>
              <a:t>n</a:t>
            </a:r>
            <a:r>
              <a:rPr lang="et-EE" b="1" i="1" dirty="0" smtClean="0">
                <a:solidFill>
                  <a:schemeClr val="tx1"/>
                </a:solidFill>
              </a:rPr>
              <a:t>-1</a:t>
            </a: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23" name="Group 6"/>
          <p:cNvGrpSpPr>
            <a:grpSpLocks/>
          </p:cNvGrpSpPr>
          <p:nvPr/>
        </p:nvGrpSpPr>
        <p:grpSpPr bwMode="auto">
          <a:xfrm>
            <a:off x="1467498" y="5083709"/>
            <a:ext cx="2201863" cy="955675"/>
            <a:chOff x="3910" y="3744"/>
            <a:chExt cx="1387" cy="602"/>
          </a:xfrm>
        </p:grpSpPr>
        <p:sp>
          <p:nvSpPr>
            <p:cNvPr id="24" name="AutoShape 7"/>
            <p:cNvSpPr>
              <a:spLocks noChangeArrowheads="1"/>
            </p:cNvSpPr>
            <p:nvPr/>
          </p:nvSpPr>
          <p:spPr bwMode="auto">
            <a:xfrm>
              <a:off x="3910" y="3840"/>
              <a:ext cx="633" cy="357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/>
                  </a:solidFill>
                  <a:latin typeface="Symbol" pitchFamily="18" charset="2"/>
                </a:rPr>
                <a:t>S</a:t>
              </a:r>
              <a:r>
                <a:rPr lang="en-US" sz="2400" b="1" i="1" dirty="0">
                  <a:solidFill>
                    <a:schemeClr val="tx1"/>
                  </a:solidFill>
                </a:rPr>
                <a:t>  </a:t>
              </a:r>
              <a:r>
                <a:rPr lang="en-US" sz="2400" b="1" i="1" dirty="0" err="1">
                  <a:solidFill>
                    <a:schemeClr val="tx1"/>
                  </a:solidFill>
                </a:rPr>
                <a:t>i</a:t>
              </a:r>
              <a:r>
                <a:rPr lang="en-US" sz="2400" b="1" i="1" dirty="0">
                  <a:solidFill>
                    <a:schemeClr val="tx1"/>
                  </a:solidFill>
                </a:rPr>
                <a:t>  =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25" name="AutoShape 8"/>
            <p:cNvSpPr>
              <a:spLocks noChangeArrowheads="1"/>
            </p:cNvSpPr>
            <p:nvPr/>
          </p:nvSpPr>
          <p:spPr bwMode="auto">
            <a:xfrm>
              <a:off x="3910" y="4032"/>
              <a:ext cx="362" cy="314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i="1">
                  <a:solidFill>
                    <a:schemeClr val="tx1"/>
                  </a:solidFill>
                </a:rPr>
                <a:t>i</a:t>
              </a:r>
              <a:r>
                <a:rPr lang="en-US" b="1" i="1">
                  <a:solidFill>
                    <a:schemeClr val="tx1"/>
                  </a:solidFill>
                </a:rPr>
                <a:t>=</a:t>
              </a:r>
              <a:r>
                <a:rPr lang="en-US" b="1">
                  <a:solidFill>
                    <a:schemeClr val="tx1"/>
                  </a:solidFill>
                </a:rPr>
                <a:t>1</a:t>
              </a:r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26" name="AutoShape 9"/>
            <p:cNvSpPr>
              <a:spLocks noChangeArrowheads="1"/>
            </p:cNvSpPr>
            <p:nvPr/>
          </p:nvSpPr>
          <p:spPr bwMode="auto">
            <a:xfrm>
              <a:off x="4515" y="3744"/>
              <a:ext cx="782" cy="322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t-EE" sz="2400" b="1" dirty="0" smtClean="0">
                  <a:solidFill>
                    <a:schemeClr val="tx1"/>
                  </a:solidFill>
                </a:rPr>
                <a:t>(</a:t>
              </a:r>
              <a:r>
                <a:rPr lang="en-US" sz="2400" b="1" i="1" dirty="0" smtClean="0">
                  <a:solidFill>
                    <a:schemeClr val="tx1"/>
                  </a:solidFill>
                </a:rPr>
                <a:t>n</a:t>
              </a:r>
              <a:r>
                <a:rPr lang="et-EE" sz="2400" b="1" dirty="0" smtClean="0">
                  <a:solidFill>
                    <a:schemeClr val="tx1"/>
                  </a:solidFill>
                </a:rPr>
                <a:t>-1)</a:t>
              </a:r>
              <a:r>
                <a:rPr lang="en-US" sz="2400" b="1" dirty="0" smtClean="0">
                  <a:solidFill>
                    <a:schemeClr val="tx1"/>
                  </a:solidFill>
                </a:rPr>
                <a:t>(</a:t>
              </a:r>
              <a:r>
                <a:rPr lang="en-US" sz="2400" b="1" i="1" dirty="0" smtClean="0">
                  <a:solidFill>
                    <a:schemeClr val="tx1"/>
                  </a:solidFill>
                </a:rPr>
                <a:t>n</a:t>
              </a:r>
              <a:r>
                <a:rPr lang="en-US" sz="2400" b="1" dirty="0" smtClean="0">
                  <a:solidFill>
                    <a:schemeClr val="tx1"/>
                  </a:solidFill>
                </a:rPr>
                <a:t>)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AutoShape 10"/>
            <p:cNvSpPr>
              <a:spLocks noChangeArrowheads="1"/>
            </p:cNvSpPr>
            <p:nvPr/>
          </p:nvSpPr>
          <p:spPr bwMode="auto">
            <a:xfrm>
              <a:off x="4752" y="4014"/>
              <a:ext cx="224" cy="306"/>
            </a:xfrm>
            <a:prstGeom prst="roundRect">
              <a:avLst>
                <a:gd name="adj" fmla="val 16667"/>
              </a:avLst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>
                  <a:solidFill>
                    <a:schemeClr val="tx1"/>
                  </a:solidFill>
                </a:rPr>
                <a:t>2</a:t>
              </a:r>
              <a:endParaRPr lang="en-US" sz="2400" b="1" i="1">
                <a:solidFill>
                  <a:schemeClr val="tx1"/>
                </a:solidFill>
              </a:endParaRPr>
            </a:p>
          </p:txBody>
        </p:sp>
        <p:sp>
          <p:nvSpPr>
            <p:cNvPr id="28" name="Line 11"/>
            <p:cNvSpPr>
              <a:spLocks noChangeShapeType="1"/>
            </p:cNvSpPr>
            <p:nvPr/>
          </p:nvSpPr>
          <p:spPr bwMode="auto">
            <a:xfrm flipH="1">
              <a:off x="4608" y="4032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29" name="Tabel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285378"/>
              </p:ext>
            </p:extLst>
          </p:nvPr>
        </p:nvGraphicFramePr>
        <p:xfrm>
          <a:off x="6182533" y="4574258"/>
          <a:ext cx="2111896" cy="183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2204"/>
                <a:gridCol w="1329692"/>
              </a:tblGrid>
              <a:tr h="366896">
                <a:tc>
                  <a:txBody>
                    <a:bodyPr/>
                    <a:lstStyle/>
                    <a:p>
                      <a:pPr algn="ctr"/>
                      <a:r>
                        <a:rPr lang="et-EE" i="1" dirty="0" smtClean="0"/>
                        <a:t>n</a:t>
                      </a:r>
                      <a:endParaRPr lang="et-E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võrdlusi</a:t>
                      </a:r>
                      <a:endParaRPr lang="et-EE" dirty="0"/>
                    </a:p>
                  </a:txBody>
                  <a:tcPr/>
                </a:tc>
              </a:tr>
              <a:tr h="366896"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4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6</a:t>
                      </a:r>
                      <a:endParaRPr lang="et-EE" dirty="0"/>
                    </a:p>
                  </a:txBody>
                  <a:tcPr/>
                </a:tc>
              </a:tr>
              <a:tr h="366896"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8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28</a:t>
                      </a:r>
                      <a:endParaRPr lang="et-EE" dirty="0"/>
                    </a:p>
                  </a:txBody>
                  <a:tcPr/>
                </a:tc>
              </a:tr>
              <a:tr h="366896"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16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120</a:t>
                      </a:r>
                      <a:endParaRPr lang="et-EE" dirty="0"/>
                    </a:p>
                  </a:txBody>
                  <a:tcPr/>
                </a:tc>
              </a:tr>
              <a:tr h="366896"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32</a:t>
                      </a:r>
                      <a:endParaRPr lang="et-E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dirty="0" smtClean="0"/>
                        <a:t>496</a:t>
                      </a:r>
                      <a:endParaRPr lang="et-E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280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366838" y="260350"/>
            <a:ext cx="7167562" cy="846138"/>
          </a:xfrm>
        </p:spPr>
        <p:txBody>
          <a:bodyPr/>
          <a:lstStyle/>
          <a:p>
            <a:pPr indent="0" eaLnBrk="1"/>
            <a:r>
              <a:rPr lang="en-US" dirty="0" err="1" smtClean="0"/>
              <a:t>Algoritmide</a:t>
            </a:r>
            <a:r>
              <a:rPr lang="en-US" dirty="0" smtClean="0"/>
              <a:t> </a:t>
            </a:r>
            <a:r>
              <a:rPr lang="en-US" dirty="0" err="1" smtClean="0"/>
              <a:t>keerukus</a:t>
            </a:r>
            <a:endParaRPr lang="en-US" dirty="0" smtClean="0"/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71513" y="1312863"/>
            <a:ext cx="8091487" cy="5095875"/>
          </a:xfrm>
        </p:spPr>
        <p:txBody>
          <a:bodyPr/>
          <a:lstStyle/>
          <a:p>
            <a:pPr marL="77787" indent="0" eaLnBrk="1">
              <a:buNone/>
            </a:pPr>
            <a:r>
              <a:rPr lang="en-US" sz="2400" b="1" dirty="0" err="1" smtClean="0"/>
              <a:t>Algoritmi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keerukus</a:t>
            </a:r>
            <a:r>
              <a:rPr lang="en-US" sz="2400" b="1" dirty="0" smtClean="0"/>
              <a:t> on </a:t>
            </a:r>
            <a:r>
              <a:rPr lang="en-US" sz="2400" b="1" dirty="0" err="1" smtClean="0"/>
              <a:t>põhioperatsiooni</a:t>
            </a:r>
            <a:r>
              <a:rPr lang="en-US" sz="2400" b="1" dirty="0" smtClean="0"/>
              <a:t>(de) </a:t>
            </a:r>
            <a:r>
              <a:rPr lang="en-US" sz="2400" b="1" dirty="0" err="1" smtClean="0"/>
              <a:t>arvu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sõltuvusfunktsioon</a:t>
            </a:r>
            <a:r>
              <a:rPr lang="en-US" sz="2400" b="1" dirty="0" smtClean="0"/>
              <a:t> K(</a:t>
            </a:r>
            <a:r>
              <a:rPr lang="en-US" sz="2400" b="1" i="1" dirty="0" smtClean="0"/>
              <a:t>n</a:t>
            </a:r>
            <a:r>
              <a:rPr lang="en-US" sz="2400" b="1" dirty="0" smtClean="0"/>
              <a:t>) </a:t>
            </a:r>
            <a:r>
              <a:rPr lang="en-US" sz="2400" b="1" dirty="0" err="1" smtClean="0"/>
              <a:t>sisendi</a:t>
            </a:r>
            <a:r>
              <a:rPr lang="en-US" sz="2400" b="1" dirty="0" smtClean="0"/>
              <a:t>(</a:t>
            </a:r>
            <a:r>
              <a:rPr lang="en-US" sz="2400" b="1" dirty="0" err="1" smtClean="0"/>
              <a:t>te</a:t>
            </a:r>
            <a:r>
              <a:rPr lang="en-US" sz="2400" b="1" dirty="0" smtClean="0"/>
              <a:t>) </a:t>
            </a:r>
            <a:r>
              <a:rPr lang="en-US" sz="2400" b="1" dirty="0" err="1" smtClean="0"/>
              <a:t>suurusest</a:t>
            </a:r>
            <a:r>
              <a:rPr lang="en-US" sz="2400" b="1" dirty="0" smtClean="0"/>
              <a:t> </a:t>
            </a:r>
            <a:r>
              <a:rPr lang="en-US" sz="2400" b="1" i="1" dirty="0" smtClean="0"/>
              <a:t>n</a:t>
            </a:r>
            <a:r>
              <a:rPr lang="en-US" sz="2400" b="1" dirty="0" smtClean="0"/>
              <a:t>.</a:t>
            </a:r>
          </a:p>
          <a:p>
            <a:pPr eaLnBrk="1"/>
            <a:r>
              <a:rPr lang="en-US" sz="2400" i="1" dirty="0" err="1" smtClean="0"/>
              <a:t>Põhioperatsioon</a:t>
            </a:r>
            <a:r>
              <a:rPr lang="en-US" sz="2400" dirty="0" smtClean="0"/>
              <a:t> </a:t>
            </a:r>
            <a:r>
              <a:rPr lang="en-US" sz="2400" dirty="0" err="1" smtClean="0"/>
              <a:t>ei</a:t>
            </a:r>
            <a:r>
              <a:rPr lang="en-US" sz="2400" dirty="0" smtClean="0"/>
              <a:t> ole </a:t>
            </a:r>
            <a:r>
              <a:rPr lang="en-US" sz="2400" dirty="0" err="1" smtClean="0"/>
              <a:t>üheselt</a:t>
            </a:r>
            <a:r>
              <a:rPr lang="en-US" sz="2400" dirty="0" smtClean="0"/>
              <a:t> </a:t>
            </a:r>
            <a:r>
              <a:rPr lang="en-US" sz="2400" dirty="0" err="1" smtClean="0"/>
              <a:t>defineeritav</a:t>
            </a:r>
            <a:endParaRPr lang="en-US" sz="2400" dirty="0" smtClean="0"/>
          </a:p>
          <a:p>
            <a:pPr lvl="1" eaLnBrk="1">
              <a:buFont typeface="Wingdings" pitchFamily="2" charset="2"/>
              <a:buNone/>
            </a:pPr>
            <a:r>
              <a:rPr lang="et-EE" dirty="0" smtClean="0"/>
              <a:t>M</a:t>
            </a:r>
            <a:r>
              <a:rPr lang="en-US" dirty="0" err="1" smtClean="0"/>
              <a:t>idagi</a:t>
            </a:r>
            <a:r>
              <a:rPr lang="en-US" dirty="0" smtClean="0"/>
              <a:t> </a:t>
            </a:r>
            <a:r>
              <a:rPr lang="en-US" dirty="0" err="1" smtClean="0"/>
              <a:t>mis</a:t>
            </a:r>
            <a:r>
              <a:rPr lang="en-US" dirty="0" smtClean="0"/>
              <a:t> on </a:t>
            </a:r>
            <a:r>
              <a:rPr lang="en-US" dirty="0" err="1" smtClean="0"/>
              <a:t>riistvaras</a:t>
            </a:r>
            <a:r>
              <a:rPr lang="en-US" dirty="0" smtClean="0"/>
              <a:t> </a:t>
            </a:r>
            <a:r>
              <a:rPr lang="en-US" dirty="0" err="1" smtClean="0"/>
              <a:t>tehtav</a:t>
            </a:r>
            <a:r>
              <a:rPr lang="en-US" dirty="0" smtClean="0"/>
              <a:t> </a:t>
            </a:r>
            <a:r>
              <a:rPr lang="en-US" dirty="0" err="1" smtClean="0"/>
              <a:t>piiratud</a:t>
            </a:r>
            <a:r>
              <a:rPr lang="en-US" dirty="0" smtClean="0"/>
              <a:t> </a:t>
            </a:r>
            <a:r>
              <a:rPr lang="en-US" dirty="0" err="1" smtClean="0"/>
              <a:t>arvu</a:t>
            </a:r>
            <a:r>
              <a:rPr lang="en-US" dirty="0" smtClean="0"/>
              <a:t> </a:t>
            </a:r>
            <a:r>
              <a:rPr lang="en-US" dirty="0" err="1" smtClean="0"/>
              <a:t>sammudega</a:t>
            </a:r>
            <a:endParaRPr lang="et-EE" dirty="0" smtClean="0"/>
          </a:p>
          <a:p>
            <a:pPr lvl="1" eaLnBrk="1"/>
            <a:r>
              <a:rPr lang="et-EE" dirty="0" smtClean="0"/>
              <a:t>aritmeetika tehe, võrdlus, omistus</a:t>
            </a:r>
          </a:p>
          <a:p>
            <a:pPr lvl="1" eaLnBrk="1"/>
            <a:r>
              <a:rPr lang="et-EE" dirty="0" smtClean="0"/>
              <a:t>vahel valitakse üks põhioperatsioon ja loetaks selle arvu, näiteks tsüklitingimuse võrdlus</a:t>
            </a:r>
          </a:p>
          <a:p>
            <a:pPr lvl="1" eaLnBrk="1"/>
            <a:r>
              <a:rPr lang="et-EE" dirty="0" smtClean="0"/>
              <a:t>mõnikord kasutatakse ka ridade arvu</a:t>
            </a:r>
            <a:endParaRPr lang="en-US" dirty="0" smtClean="0"/>
          </a:p>
          <a:p>
            <a:pPr eaLnBrk="1"/>
            <a:r>
              <a:rPr lang="en-US" sz="2400" i="1" dirty="0" err="1" smtClean="0"/>
              <a:t>Sisendi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suurus</a:t>
            </a:r>
            <a:r>
              <a:rPr lang="en-US" sz="2400" dirty="0" smtClean="0"/>
              <a:t> </a:t>
            </a:r>
            <a:r>
              <a:rPr lang="en-US" sz="2400" dirty="0" err="1" smtClean="0"/>
              <a:t>võib</a:t>
            </a:r>
            <a:r>
              <a:rPr lang="en-US" sz="2400" dirty="0" smtClean="0"/>
              <a:t> olla </a:t>
            </a:r>
            <a:r>
              <a:rPr lang="en-US" sz="2400" dirty="0" err="1" smtClean="0"/>
              <a:t>defineeritud</a:t>
            </a:r>
            <a:r>
              <a:rPr lang="en-US" sz="2400" dirty="0" smtClean="0"/>
              <a:t> </a:t>
            </a:r>
            <a:r>
              <a:rPr lang="en-US" sz="2400" dirty="0" err="1" smtClean="0"/>
              <a:t>erinevalt</a:t>
            </a:r>
            <a:endParaRPr lang="en-US" sz="2400" dirty="0" smtClean="0"/>
          </a:p>
          <a:p>
            <a:pPr lvl="1" eaLnBrk="1"/>
            <a:r>
              <a:rPr lang="en-US" dirty="0" err="1" smtClean="0"/>
              <a:t>Sisendandmete</a:t>
            </a:r>
            <a:r>
              <a:rPr lang="en-US" dirty="0" smtClean="0"/>
              <a:t> </a:t>
            </a:r>
            <a:r>
              <a:rPr lang="en-US" dirty="0" err="1" smtClean="0"/>
              <a:t>maht</a:t>
            </a:r>
            <a:r>
              <a:rPr lang="en-US" dirty="0" smtClean="0"/>
              <a:t> (</a:t>
            </a:r>
            <a:r>
              <a:rPr lang="en-US" dirty="0" err="1" smtClean="0"/>
              <a:t>massiivi</a:t>
            </a:r>
            <a:r>
              <a:rPr lang="en-US" dirty="0" smtClean="0"/>
              <a:t>, </a:t>
            </a:r>
            <a:r>
              <a:rPr lang="en-US" dirty="0" err="1" smtClean="0"/>
              <a:t>faili</a:t>
            </a:r>
            <a:r>
              <a:rPr lang="en-US" dirty="0" smtClean="0"/>
              <a:t>, </a:t>
            </a:r>
            <a:r>
              <a:rPr lang="en-US" dirty="0" err="1" smtClean="0"/>
              <a:t>andmebaasi</a:t>
            </a:r>
            <a:r>
              <a:rPr lang="en-US" dirty="0" smtClean="0"/>
              <a:t> </a:t>
            </a:r>
            <a:r>
              <a:rPr lang="en-US" dirty="0" err="1" smtClean="0"/>
              <a:t>suurus</a:t>
            </a:r>
            <a:r>
              <a:rPr lang="en-US" dirty="0" smtClean="0"/>
              <a:t>)</a:t>
            </a:r>
          </a:p>
          <a:p>
            <a:pPr lvl="1" eaLnBrk="1"/>
            <a:r>
              <a:rPr lang="en-US" dirty="0" err="1" smtClean="0"/>
              <a:t>Sisendparameetri</a:t>
            </a:r>
            <a:r>
              <a:rPr lang="en-US" dirty="0" smtClean="0"/>
              <a:t> </a:t>
            </a:r>
            <a:r>
              <a:rPr lang="en-US" dirty="0" err="1" smtClean="0"/>
              <a:t>väärtus</a:t>
            </a:r>
            <a:endParaRPr lang="en-US" dirty="0" smtClean="0"/>
          </a:p>
          <a:p>
            <a:pPr lvl="1" eaLnBrk="1"/>
            <a:r>
              <a:rPr lang="en-US" dirty="0" err="1" smtClean="0"/>
              <a:t>Sisendparameetri</a:t>
            </a:r>
            <a:r>
              <a:rPr lang="en-US" dirty="0" smtClean="0"/>
              <a:t> </a:t>
            </a:r>
            <a:r>
              <a:rPr lang="en-US" dirty="0" err="1" smtClean="0"/>
              <a:t>suurus</a:t>
            </a:r>
            <a:r>
              <a:rPr lang="en-US" dirty="0" smtClean="0"/>
              <a:t> (</a:t>
            </a:r>
            <a:r>
              <a:rPr lang="en-US" dirty="0" err="1" smtClean="0"/>
              <a:t>bittide</a:t>
            </a:r>
            <a:r>
              <a:rPr lang="en-US" dirty="0" smtClean="0"/>
              <a:t>/</a:t>
            </a:r>
            <a:r>
              <a:rPr lang="en-US" dirty="0" err="1" smtClean="0"/>
              <a:t>baitide</a:t>
            </a:r>
            <a:r>
              <a:rPr lang="en-US" dirty="0" smtClean="0"/>
              <a:t> </a:t>
            </a:r>
            <a:r>
              <a:rPr lang="en-US" dirty="0" err="1" smtClean="0"/>
              <a:t>arv</a:t>
            </a:r>
            <a:r>
              <a:rPr lang="en-US" dirty="0" smtClean="0"/>
              <a:t>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280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alkiri 2"/>
          <p:cNvSpPr>
            <a:spLocks noGrp="1"/>
          </p:cNvSpPr>
          <p:nvPr>
            <p:ph type="title"/>
          </p:nvPr>
        </p:nvSpPr>
        <p:spPr>
          <a:xfrm>
            <a:off x="971600" y="2132856"/>
            <a:ext cx="6672262" cy="846138"/>
          </a:xfrm>
        </p:spPr>
        <p:txBody>
          <a:bodyPr/>
          <a:lstStyle/>
          <a:p>
            <a:r>
              <a:rPr lang="et-EE" dirty="0" smtClean="0"/>
              <a:t>	Kas õnnestuks sorteerida vähema arvu võrdlemistega? Efektiivsemalt?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07211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z="320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Jaga ja Valitse strateegia</a:t>
            </a:r>
            <a:endParaRPr lang="en-US" dirty="0"/>
          </a:p>
        </p:txBody>
      </p:sp>
      <p:pic>
        <p:nvPicPr>
          <p:cNvPr id="655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14600"/>
            <a:ext cx="3133725" cy="306705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65543" name="Picture 7" descr="http://content.answcdn.com/main/content/img/getty/6/7/33366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2286000"/>
            <a:ext cx="2733675" cy="3566904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 rot="16200000">
            <a:off x="3537102" y="3549498"/>
            <a:ext cx="29931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Napoleon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0800" y="1447800"/>
            <a:ext cx="38908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Divide et </a:t>
            </a:r>
            <a:r>
              <a:rPr lang="en-US" sz="4000" b="1" dirty="0" err="1" smtClean="0"/>
              <a:t>Impera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87266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ty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99"/>
      </a:hlink>
      <a:folHlink>
        <a:srgbClr val="B2B2B2"/>
      </a:folHlink>
    </a:clrScheme>
    <a:fontScheme name="tty">
      <a:majorFont>
        <a:latin typeface="Tahoma"/>
        <a:ea typeface="HG Mincho Light J"/>
        <a:cs typeface="HG Mincho Light J"/>
      </a:majorFont>
      <a:minorFont>
        <a:latin typeface="Arial"/>
        <a:ea typeface="HG Mincho Light J"/>
        <a:cs typeface="HG Mincho Light J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y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y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y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Settings\Owner\Application Data\Microsoft\Templates\tty.pot</Template>
  <TotalTime>9947</TotalTime>
  <Words>585</Words>
  <Application>Microsoft Office PowerPoint</Application>
  <PresentationFormat>Ekraaniseanss (4:3)</PresentationFormat>
  <Paragraphs>298</Paragraphs>
  <Slides>28</Slides>
  <Notes>28</Notes>
  <HiddenSlides>0</HiddenSlides>
  <MMClips>0</MMClips>
  <ScaleCrop>false</ScaleCrop>
  <HeadingPairs>
    <vt:vector size="6" baseType="variant">
      <vt:variant>
        <vt:lpstr>Kasutatud fondid</vt:lpstr>
      </vt:variant>
      <vt:variant>
        <vt:i4>9</vt:i4>
      </vt:variant>
      <vt:variant>
        <vt:lpstr>Kujundus</vt:lpstr>
      </vt:variant>
      <vt:variant>
        <vt:i4>1</vt:i4>
      </vt:variant>
      <vt:variant>
        <vt:lpstr>Slaidipealkirjad</vt:lpstr>
      </vt:variant>
      <vt:variant>
        <vt:i4>28</vt:i4>
      </vt:variant>
    </vt:vector>
  </HeadingPairs>
  <TitlesOfParts>
    <vt:vector size="38" baseType="lpstr">
      <vt:lpstr>Arial Unicode MS</vt:lpstr>
      <vt:lpstr>Arial</vt:lpstr>
      <vt:lpstr>Courier New</vt:lpstr>
      <vt:lpstr>HG Mincho Light J</vt:lpstr>
      <vt:lpstr>StarSymbol</vt:lpstr>
      <vt:lpstr>Symbol</vt:lpstr>
      <vt:lpstr>Tahoma</vt:lpstr>
      <vt:lpstr>Times New Roman</vt:lpstr>
      <vt:lpstr>Wingdings</vt:lpstr>
      <vt:lpstr>tty</vt:lpstr>
      <vt:lpstr>PowerPointi esitlus</vt:lpstr>
      <vt:lpstr>Miks on vaja algoritme ja andmestruktuure</vt:lpstr>
      <vt:lpstr>Kuidas sorteerida mullitajaid?</vt:lpstr>
      <vt:lpstr>Miks sorteerida?</vt:lpstr>
      <vt:lpstr>Selection sort</vt:lpstr>
      <vt:lpstr>Mitu võrdlust on vaja?</vt:lpstr>
      <vt:lpstr>Algoritmide keerukus</vt:lpstr>
      <vt:lpstr> Kas õnnestuks sorteerida vähema arvu võrdlemistega? Efektiivsemalt?</vt:lpstr>
      <vt:lpstr>Jaga ja Valitse strateegia</vt:lpstr>
      <vt:lpstr>Jaga ja Valitse strateegia</vt:lpstr>
      <vt:lpstr>Merge sort</vt:lpstr>
      <vt:lpstr>Mergesort</vt:lpstr>
      <vt:lpstr>Mitu võrdlust on vaja?</vt:lpstr>
      <vt:lpstr>Proovime</vt:lpstr>
      <vt:lpstr>Mis vahet neil on?</vt:lpstr>
      <vt:lpstr>O-notatsioon</vt:lpstr>
      <vt:lpstr>Sorteerimiste keerukused</vt:lpstr>
      <vt:lpstr>Quicksort</vt:lpstr>
      <vt:lpstr>Erinevad keerukusmõõdud</vt:lpstr>
      <vt:lpstr>Edasi?</vt:lpstr>
      <vt:lpstr>Massiiv ja list</vt:lpstr>
      <vt:lpstr>Lingitud listi rakendus - Radix sort</vt:lpstr>
      <vt:lpstr>Radixsort</vt:lpstr>
      <vt:lpstr>Radixsort</vt:lpstr>
      <vt:lpstr>Radixsort</vt:lpstr>
      <vt:lpstr>Radixsort keerukus</vt:lpstr>
      <vt:lpstr>Paralleelne Mergesort</vt:lpstr>
      <vt:lpstr>Kokkuvõtteks</vt:lpstr>
    </vt:vector>
  </TitlesOfParts>
  <Company>TTY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TT</dc:creator>
  <cp:lastModifiedBy>marko.kaaramees@ttu.ee</cp:lastModifiedBy>
  <cp:revision>134</cp:revision>
  <cp:lastPrinted>2001-09-10T21:00:47Z</cp:lastPrinted>
  <dcterms:created xsi:type="dcterms:W3CDTF">2000-09-09T15:37:36Z</dcterms:created>
  <dcterms:modified xsi:type="dcterms:W3CDTF">2017-11-20T12:53:44Z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2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algoritm@cc.ioc.ee</vt:lpwstr>
  </property>
  <property fmtid="{D5CDD505-2E9C-101B-9397-08002B2CF9AE}" pid="8" name="HomePage">
    <vt:lpwstr>www.ttu.ee/it/vorgutarkvara/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C:\My Documents\Kursused\Algoritmid\loengud\html</vt:lpwstr>
  </property>
</Properties>
</file>